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8" r:id="rId1"/>
  </p:sldMasterIdLst>
  <p:sldIdLst>
    <p:sldId id="256" r:id="rId2"/>
    <p:sldId id="267" r:id="rId3"/>
    <p:sldId id="261" r:id="rId4"/>
    <p:sldId id="262" r:id="rId5"/>
    <p:sldId id="263" r:id="rId6"/>
    <p:sldId id="264" r:id="rId7"/>
    <p:sldId id="268" r:id="rId8"/>
    <p:sldId id="266" r:id="rId9"/>
  </p:sldIdLst>
  <p:sldSz cx="18288000" cy="10287000"/>
  <p:notesSz cx="6858000" cy="9144000"/>
  <p:embeddedFontLst>
    <p:embeddedFont>
      <p:font typeface="Algerian" panose="04020705040A02060702" pitchFamily="82" charset="0"/>
      <p:regular r:id="rId10"/>
    </p:embeddedFont>
    <p:embeddedFont>
      <p:font typeface="Garamond" panose="02020404030301010803" pitchFamily="18" charset="0"/>
      <p:regular r:id="rId11"/>
      <p:bold r:id="rId12"/>
      <p:italic r:id="rId13"/>
    </p:embeddedFont>
    <p:embeddedFont>
      <p:font typeface="Goudy Old Style" panose="02020502050305020303" pitchFamily="18" charset="0"/>
      <p:regular r:id="rId14"/>
      <p:bold r:id="rId15"/>
      <p:italic r:id="rId16"/>
    </p:embeddedFont>
    <p:embeddedFont>
      <p:font typeface="Old English Text MT" panose="03040902040508030806" pitchFamily="66" charset="0"/>
      <p:regular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118" autoAdjust="0"/>
  </p:normalViewPr>
  <p:slideViewPr>
    <p:cSldViewPr>
      <p:cViewPr varScale="1">
        <p:scale>
          <a:sx n="39" d="100"/>
          <a:sy n="39" d="100"/>
        </p:scale>
        <p:origin x="96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1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pPr/>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053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9816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4410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9808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3929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9188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411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0788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638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8103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7840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6000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6736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8102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183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5111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8678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3/1/2025</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711973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666"/>
            </a:stretch>
          </a:blipFill>
        </p:spPr>
      </p:sp>
      <p:grpSp>
        <p:nvGrpSpPr>
          <p:cNvPr id="3" name="Group 3"/>
          <p:cNvGrpSpPr/>
          <p:nvPr/>
        </p:nvGrpSpPr>
        <p:grpSpPr>
          <a:xfrm>
            <a:off x="1424765" y="812729"/>
            <a:ext cx="15438469" cy="8661543"/>
            <a:chOff x="0" y="0"/>
            <a:chExt cx="4066099" cy="2281229"/>
          </a:xfrm>
        </p:grpSpPr>
        <p:sp>
          <p:nvSpPr>
            <p:cNvPr id="4" name="Freeform 4"/>
            <p:cNvSpPr/>
            <p:nvPr/>
          </p:nvSpPr>
          <p:spPr>
            <a:xfrm>
              <a:off x="0" y="0"/>
              <a:ext cx="4066099" cy="2281229"/>
            </a:xfrm>
            <a:custGeom>
              <a:avLst/>
              <a:gdLst/>
              <a:ahLst/>
              <a:cxnLst/>
              <a:rect l="l" t="t" r="r" b="b"/>
              <a:pathLst>
                <a:path w="4066099" h="2281229">
                  <a:moveTo>
                    <a:pt x="0" y="0"/>
                  </a:moveTo>
                  <a:lnTo>
                    <a:pt x="4066099" y="0"/>
                  </a:lnTo>
                  <a:lnTo>
                    <a:pt x="4066099" y="2281229"/>
                  </a:lnTo>
                  <a:lnTo>
                    <a:pt x="0" y="2281229"/>
                  </a:lnTo>
                  <a:close/>
                </a:path>
              </a:pathLst>
            </a:custGeom>
            <a:solidFill>
              <a:srgbClr val="FFFFFF"/>
            </a:solidFill>
          </p:spPr>
        </p:sp>
        <p:sp>
          <p:nvSpPr>
            <p:cNvPr id="5" name="TextBox 5"/>
            <p:cNvSpPr txBox="1"/>
            <p:nvPr/>
          </p:nvSpPr>
          <p:spPr>
            <a:xfrm>
              <a:off x="0" y="-38100"/>
              <a:ext cx="4066099" cy="231932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57350" y="1028699"/>
            <a:ext cx="14973300" cy="8229600"/>
          </a:xfrm>
          <a:custGeom>
            <a:avLst/>
            <a:gdLst/>
            <a:ahLst/>
            <a:cxnLst/>
            <a:rect l="l" t="t" r="r" b="b"/>
            <a:pathLst>
              <a:path w="14973300" h="8229600">
                <a:moveTo>
                  <a:pt x="0" y="0"/>
                </a:moveTo>
                <a:lnTo>
                  <a:pt x="14973300" y="0"/>
                </a:lnTo>
                <a:lnTo>
                  <a:pt x="14973300" y="8229600"/>
                </a:lnTo>
                <a:lnTo>
                  <a:pt x="0" y="8229600"/>
                </a:lnTo>
                <a:lnTo>
                  <a:pt x="0" y="0"/>
                </a:lnTo>
                <a:close/>
              </a:path>
            </a:pathLst>
          </a:custGeom>
          <a:blipFill>
            <a:blip r:embed="rId3"/>
            <a:stretch>
              <a:fillRect b="-9166"/>
            </a:stretch>
          </a:blipFill>
        </p:spPr>
        <p:txBody>
          <a:bodyPr/>
          <a:lstStyle/>
          <a:p>
            <a:endParaRPr lang="en-IN" dirty="0"/>
          </a:p>
        </p:txBody>
      </p:sp>
      <p:grpSp>
        <p:nvGrpSpPr>
          <p:cNvPr id="7" name="Group 7"/>
          <p:cNvGrpSpPr/>
          <p:nvPr/>
        </p:nvGrpSpPr>
        <p:grpSpPr>
          <a:xfrm>
            <a:off x="14838703" y="1239606"/>
            <a:ext cx="1791947" cy="848666"/>
            <a:chOff x="0" y="0"/>
            <a:chExt cx="471953" cy="223517"/>
          </a:xfrm>
        </p:grpSpPr>
        <p:sp>
          <p:nvSpPr>
            <p:cNvPr id="8" name="Freeform 8"/>
            <p:cNvSpPr/>
            <p:nvPr/>
          </p:nvSpPr>
          <p:spPr>
            <a:xfrm>
              <a:off x="0" y="0"/>
              <a:ext cx="471953" cy="223517"/>
            </a:xfrm>
            <a:custGeom>
              <a:avLst/>
              <a:gdLst/>
              <a:ahLst/>
              <a:cxnLst/>
              <a:rect l="l" t="t" r="r" b="b"/>
              <a:pathLst>
                <a:path w="471953" h="223517">
                  <a:moveTo>
                    <a:pt x="0" y="0"/>
                  </a:moveTo>
                  <a:lnTo>
                    <a:pt x="471953" y="0"/>
                  </a:lnTo>
                  <a:lnTo>
                    <a:pt x="471953" y="223517"/>
                  </a:lnTo>
                  <a:lnTo>
                    <a:pt x="0" y="223517"/>
                  </a:lnTo>
                  <a:close/>
                </a:path>
              </a:pathLst>
            </a:custGeom>
            <a:solidFill>
              <a:srgbClr val="0C2880"/>
            </a:solidFill>
          </p:spPr>
        </p:sp>
        <p:sp>
          <p:nvSpPr>
            <p:cNvPr id="9" name="TextBox 9"/>
            <p:cNvSpPr txBox="1"/>
            <p:nvPr/>
          </p:nvSpPr>
          <p:spPr>
            <a:xfrm>
              <a:off x="0" y="-38100"/>
              <a:ext cx="471953" cy="261617"/>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028700" y="1138573"/>
            <a:ext cx="1004872" cy="8009853"/>
          </a:xfrm>
          <a:custGeom>
            <a:avLst/>
            <a:gdLst/>
            <a:ahLst/>
            <a:cxnLst/>
            <a:rect l="l" t="t" r="r" b="b"/>
            <a:pathLst>
              <a:path w="1004872" h="8009853">
                <a:moveTo>
                  <a:pt x="0" y="0"/>
                </a:moveTo>
                <a:lnTo>
                  <a:pt x="1004872" y="0"/>
                </a:lnTo>
                <a:lnTo>
                  <a:pt x="1004872" y="8009854"/>
                </a:lnTo>
                <a:lnTo>
                  <a:pt x="0" y="80098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4744905" y="3866436"/>
            <a:ext cx="8798190" cy="2110193"/>
          </a:xfrm>
          <a:prstGeom prst="rect">
            <a:avLst/>
          </a:prstGeom>
        </p:spPr>
        <p:txBody>
          <a:bodyPr lIns="0" tIns="0" rIns="0" bIns="0" rtlCol="0" anchor="t">
            <a:spAutoFit/>
          </a:bodyPr>
          <a:lstStyle/>
          <a:p>
            <a:pPr algn="l">
              <a:lnSpc>
                <a:spcPts val="18377"/>
              </a:lnSpc>
            </a:pPr>
            <a:r>
              <a:rPr lang="en-US" sz="11000" b="1" dirty="0">
                <a:solidFill>
                  <a:srgbClr val="FFFFFF"/>
                </a:solidFill>
                <a:latin typeface="Algerian" panose="04020705040A02060702" pitchFamily="82" charset="0"/>
                <a:ea typeface="Nourd Bold"/>
                <a:cs typeface="Nourd Bold"/>
                <a:sym typeface="Nourd Bold"/>
              </a:rPr>
              <a:t>Prototype</a:t>
            </a:r>
          </a:p>
        </p:txBody>
      </p:sp>
      <p:sp>
        <p:nvSpPr>
          <p:cNvPr id="12" name="TextBox 12"/>
          <p:cNvSpPr txBox="1"/>
          <p:nvPr/>
        </p:nvSpPr>
        <p:spPr>
          <a:xfrm>
            <a:off x="4744905" y="2732883"/>
            <a:ext cx="6275985" cy="1583491"/>
          </a:xfrm>
          <a:prstGeom prst="rect">
            <a:avLst/>
          </a:prstGeom>
        </p:spPr>
        <p:txBody>
          <a:bodyPr lIns="0" tIns="0" rIns="0" bIns="0" rtlCol="0" anchor="t">
            <a:spAutoFit/>
          </a:bodyPr>
          <a:lstStyle/>
          <a:p>
            <a:pPr algn="l">
              <a:lnSpc>
                <a:spcPts val="12995"/>
              </a:lnSpc>
            </a:pPr>
            <a:r>
              <a:rPr lang="en-US" sz="9282" b="1" dirty="0">
                <a:solidFill>
                  <a:srgbClr val="FFFFFF"/>
                </a:solidFill>
                <a:latin typeface="Algerian" panose="04020705040A02060702" pitchFamily="82" charset="0"/>
                <a:ea typeface="Nourd Bold"/>
                <a:cs typeface="Nourd Bold"/>
                <a:sym typeface="Nourd Bold"/>
              </a:rPr>
              <a:t>O-Labs</a:t>
            </a:r>
          </a:p>
        </p:txBody>
      </p:sp>
      <p:sp>
        <p:nvSpPr>
          <p:cNvPr id="13" name="TextBox 13"/>
          <p:cNvSpPr txBox="1"/>
          <p:nvPr/>
        </p:nvSpPr>
        <p:spPr>
          <a:xfrm>
            <a:off x="8651119" y="6671045"/>
            <a:ext cx="4699995" cy="613886"/>
          </a:xfrm>
          <a:prstGeom prst="rect">
            <a:avLst/>
          </a:prstGeom>
        </p:spPr>
        <p:txBody>
          <a:bodyPr lIns="0" tIns="0" rIns="0" bIns="0" rtlCol="0" anchor="t">
            <a:spAutoFit/>
          </a:bodyPr>
          <a:lstStyle/>
          <a:p>
            <a:pPr algn="l">
              <a:lnSpc>
                <a:spcPts val="5348"/>
              </a:lnSpc>
            </a:pPr>
            <a:r>
              <a:rPr lang="en-US" sz="3820" b="1" dirty="0">
                <a:solidFill>
                  <a:srgbClr val="FFFFFF"/>
                </a:solidFill>
                <a:latin typeface="Old English Text MT" panose="03040902040508030806" pitchFamily="66" charset="0"/>
                <a:ea typeface="Nourd Bold"/>
                <a:cs typeface="Nourd Bold"/>
                <a:sym typeface="Nourd Bold"/>
              </a:rPr>
              <a:t>Coding Brigade</a:t>
            </a:r>
          </a:p>
        </p:txBody>
      </p:sp>
      <p:grpSp>
        <p:nvGrpSpPr>
          <p:cNvPr id="15" name="Group 15"/>
          <p:cNvGrpSpPr/>
          <p:nvPr/>
        </p:nvGrpSpPr>
        <p:grpSpPr>
          <a:xfrm>
            <a:off x="14986423" y="1374481"/>
            <a:ext cx="1876812" cy="578915"/>
            <a:chOff x="0" y="0"/>
            <a:chExt cx="494304" cy="152472"/>
          </a:xfrm>
        </p:grpSpPr>
        <p:sp>
          <p:nvSpPr>
            <p:cNvPr id="16" name="Freeform 16"/>
            <p:cNvSpPr/>
            <p:nvPr/>
          </p:nvSpPr>
          <p:spPr>
            <a:xfrm>
              <a:off x="0" y="0"/>
              <a:ext cx="494304" cy="152472"/>
            </a:xfrm>
            <a:custGeom>
              <a:avLst/>
              <a:gdLst/>
              <a:ahLst/>
              <a:cxnLst/>
              <a:rect l="l" t="t" r="r" b="b"/>
              <a:pathLst>
                <a:path w="494304" h="152472">
                  <a:moveTo>
                    <a:pt x="0" y="0"/>
                  </a:moveTo>
                  <a:lnTo>
                    <a:pt x="494304" y="0"/>
                  </a:lnTo>
                  <a:lnTo>
                    <a:pt x="494304" y="152472"/>
                  </a:lnTo>
                  <a:lnTo>
                    <a:pt x="0" y="152472"/>
                  </a:lnTo>
                  <a:close/>
                </a:path>
              </a:pathLst>
            </a:custGeom>
            <a:solidFill>
              <a:srgbClr val="FFFFFF"/>
            </a:solidFill>
          </p:spPr>
        </p:sp>
        <p:sp>
          <p:nvSpPr>
            <p:cNvPr id="17" name="TextBox 17"/>
            <p:cNvSpPr txBox="1"/>
            <p:nvPr/>
          </p:nvSpPr>
          <p:spPr>
            <a:xfrm>
              <a:off x="0" y="-38100"/>
              <a:ext cx="494304" cy="190572"/>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5400000">
            <a:off x="7961935" y="6995289"/>
            <a:ext cx="715521" cy="59234"/>
            <a:chOff x="0" y="0"/>
            <a:chExt cx="188450" cy="15601"/>
          </a:xfrm>
        </p:grpSpPr>
        <p:sp>
          <p:nvSpPr>
            <p:cNvPr id="23" name="Freeform 23"/>
            <p:cNvSpPr/>
            <p:nvPr/>
          </p:nvSpPr>
          <p:spPr>
            <a:xfrm>
              <a:off x="0" y="0"/>
              <a:ext cx="188450" cy="15601"/>
            </a:xfrm>
            <a:custGeom>
              <a:avLst/>
              <a:gdLst/>
              <a:ahLst/>
              <a:cxnLst/>
              <a:rect l="l" t="t" r="r" b="b"/>
              <a:pathLst>
                <a:path w="188450" h="15601">
                  <a:moveTo>
                    <a:pt x="0" y="0"/>
                  </a:moveTo>
                  <a:lnTo>
                    <a:pt x="188450" y="0"/>
                  </a:lnTo>
                  <a:lnTo>
                    <a:pt x="188450" y="15601"/>
                  </a:lnTo>
                  <a:lnTo>
                    <a:pt x="0" y="15601"/>
                  </a:lnTo>
                  <a:close/>
                </a:path>
              </a:pathLst>
            </a:custGeom>
            <a:solidFill>
              <a:srgbClr val="FFFFFF"/>
            </a:solidFill>
          </p:spPr>
        </p:sp>
        <p:sp>
          <p:nvSpPr>
            <p:cNvPr id="24" name="TextBox 24"/>
            <p:cNvSpPr txBox="1"/>
            <p:nvPr/>
          </p:nvSpPr>
          <p:spPr>
            <a:xfrm>
              <a:off x="0" y="-38100"/>
              <a:ext cx="188450" cy="53701"/>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668D3E41-3B94-421E-D10F-671C949CD1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85D3DB-9A6C-D7F8-84AC-C379FA65DB44}"/>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6666"/>
            </a:stretch>
          </a:blipFill>
        </p:spPr>
      </p:sp>
      <p:grpSp>
        <p:nvGrpSpPr>
          <p:cNvPr id="3" name="Group 3">
            <a:extLst>
              <a:ext uri="{FF2B5EF4-FFF2-40B4-BE49-F238E27FC236}">
                <a16:creationId xmlns:a16="http://schemas.microsoft.com/office/drawing/2014/main" id="{2BB66DE3-38B3-C6FD-CC65-4D674ACCD2E5}"/>
              </a:ext>
            </a:extLst>
          </p:cNvPr>
          <p:cNvGrpSpPr/>
          <p:nvPr/>
        </p:nvGrpSpPr>
        <p:grpSpPr>
          <a:xfrm>
            <a:off x="952764" y="785688"/>
            <a:ext cx="16382472" cy="8826572"/>
            <a:chOff x="0" y="0"/>
            <a:chExt cx="4314725" cy="2281229"/>
          </a:xfrm>
          <a:noFill/>
        </p:grpSpPr>
        <p:sp>
          <p:nvSpPr>
            <p:cNvPr id="4" name="Freeform 4">
              <a:extLst>
                <a:ext uri="{FF2B5EF4-FFF2-40B4-BE49-F238E27FC236}">
                  <a16:creationId xmlns:a16="http://schemas.microsoft.com/office/drawing/2014/main" id="{A56EF667-9DE5-9554-F61F-2034436AA0C6}"/>
                </a:ext>
              </a:extLst>
            </p:cNvPr>
            <p:cNvSpPr/>
            <p:nvPr/>
          </p:nvSpPr>
          <p:spPr>
            <a:xfrm>
              <a:off x="0" y="0"/>
              <a:ext cx="4314725" cy="2281229"/>
            </a:xfrm>
            <a:custGeom>
              <a:avLst/>
              <a:gdLst/>
              <a:ahLst/>
              <a:cxnLst/>
              <a:rect l="l" t="t" r="r" b="b"/>
              <a:pathLst>
                <a:path w="4314725" h="2281229">
                  <a:moveTo>
                    <a:pt x="0" y="0"/>
                  </a:moveTo>
                  <a:lnTo>
                    <a:pt x="4314725" y="0"/>
                  </a:lnTo>
                  <a:lnTo>
                    <a:pt x="4314725" y="2281229"/>
                  </a:lnTo>
                  <a:lnTo>
                    <a:pt x="0" y="2281229"/>
                  </a:lnTo>
                  <a:close/>
                </a:path>
              </a:pathLst>
            </a:custGeom>
            <a:grpFill/>
            <a:ln w="142875" cap="sq">
              <a:solidFill>
                <a:srgbClr val="FFFFFF"/>
              </a:solidFill>
              <a:prstDash val="solid"/>
              <a:miter/>
            </a:ln>
          </p:spPr>
          <p:txBody>
            <a:bodyPr/>
            <a:lstStyle/>
            <a:p>
              <a:endParaRPr lang="en-IN" dirty="0"/>
            </a:p>
          </p:txBody>
        </p:sp>
        <p:sp>
          <p:nvSpPr>
            <p:cNvPr id="5" name="TextBox 5">
              <a:extLst>
                <a:ext uri="{FF2B5EF4-FFF2-40B4-BE49-F238E27FC236}">
                  <a16:creationId xmlns:a16="http://schemas.microsoft.com/office/drawing/2014/main" id="{627B620E-E368-5DC7-1FA4-1FFC88FF5BE7}"/>
                </a:ext>
              </a:extLst>
            </p:cNvPr>
            <p:cNvSpPr txBox="1"/>
            <p:nvPr/>
          </p:nvSpPr>
          <p:spPr>
            <a:xfrm>
              <a:off x="0" y="-38100"/>
              <a:ext cx="4314725" cy="2319329"/>
            </a:xfrm>
            <a:prstGeom prst="rect">
              <a:avLst/>
            </a:prstGeom>
            <a:grpFill/>
          </p:spPr>
          <p:txBody>
            <a:bodyPr lIns="50800" tIns="50800" rIns="50800" bIns="50800" rtlCol="0" anchor="ctr"/>
            <a:lstStyle/>
            <a:p>
              <a:pPr algn="ctr">
                <a:lnSpc>
                  <a:spcPts val="2659"/>
                </a:lnSpc>
              </a:pPr>
              <a:endParaRPr/>
            </a:p>
          </p:txBody>
        </p:sp>
      </p:grpSp>
      <p:graphicFrame>
        <p:nvGraphicFramePr>
          <p:cNvPr id="23" name="Table 22">
            <a:extLst>
              <a:ext uri="{FF2B5EF4-FFF2-40B4-BE49-F238E27FC236}">
                <a16:creationId xmlns:a16="http://schemas.microsoft.com/office/drawing/2014/main" id="{2581C262-2678-BDFC-788D-A8ECBEC1B309}"/>
              </a:ext>
            </a:extLst>
          </p:cNvPr>
          <p:cNvGraphicFramePr>
            <a:graphicFrameLocks noGrp="1"/>
          </p:cNvGraphicFramePr>
          <p:nvPr>
            <p:extLst>
              <p:ext uri="{D42A27DB-BD31-4B8C-83A1-F6EECF244321}">
                <p14:modId xmlns:p14="http://schemas.microsoft.com/office/powerpoint/2010/main" val="3455698361"/>
              </p:ext>
            </p:extLst>
          </p:nvPr>
        </p:nvGraphicFramePr>
        <p:xfrm>
          <a:off x="3048000" y="1079500"/>
          <a:ext cx="12192000" cy="109728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891900081"/>
                    </a:ext>
                  </a:extLst>
                </a:gridCol>
              </a:tblGrid>
              <a:tr h="939800">
                <a:tc>
                  <a:txBody>
                    <a:bodyPr/>
                    <a:lstStyle/>
                    <a:p>
                      <a:r>
                        <a:rPr lang="en-IN" sz="6600" i="0" dirty="0">
                          <a:latin typeface="Goudy Old Style" panose="02020502050305020303" pitchFamily="18" charset="0"/>
                        </a:rPr>
                        <a:t>PROBLEM STATEMENT</a:t>
                      </a:r>
                    </a:p>
                  </a:txBody>
                  <a:tcPr>
                    <a:noFill/>
                  </a:tcPr>
                </a:tc>
                <a:extLst>
                  <a:ext uri="{0D108BD9-81ED-4DB2-BD59-A6C34878D82A}">
                    <a16:rowId xmlns:a16="http://schemas.microsoft.com/office/drawing/2014/main" val="117589090"/>
                  </a:ext>
                </a:extLst>
              </a:tr>
            </a:tbl>
          </a:graphicData>
        </a:graphic>
      </p:graphicFrame>
      <p:graphicFrame>
        <p:nvGraphicFramePr>
          <p:cNvPr id="24" name="Table 23">
            <a:extLst>
              <a:ext uri="{FF2B5EF4-FFF2-40B4-BE49-F238E27FC236}">
                <a16:creationId xmlns:a16="http://schemas.microsoft.com/office/drawing/2014/main" id="{DCC9448B-43D0-5029-AAEF-7F6F2353C11D}"/>
              </a:ext>
            </a:extLst>
          </p:cNvPr>
          <p:cNvGraphicFramePr>
            <a:graphicFrameLocks noGrp="1"/>
          </p:cNvGraphicFramePr>
          <p:nvPr>
            <p:extLst>
              <p:ext uri="{D42A27DB-BD31-4B8C-83A1-F6EECF244321}">
                <p14:modId xmlns:p14="http://schemas.microsoft.com/office/powerpoint/2010/main" val="3604795100"/>
              </p:ext>
            </p:extLst>
          </p:nvPr>
        </p:nvGraphicFramePr>
        <p:xfrm>
          <a:off x="1828800" y="2815051"/>
          <a:ext cx="8001000" cy="5909849"/>
        </p:xfrm>
        <a:graphic>
          <a:graphicData uri="http://schemas.openxmlformats.org/drawingml/2006/table">
            <a:tbl>
              <a:tblPr firstRow="1" bandRow="1">
                <a:effectLst>
                  <a:outerShdw blurRad="50800" dist="50800" dir="5400000" algn="ctr" rotWithShape="0">
                    <a:srgbClr val="002060">
                      <a:alpha val="0"/>
                    </a:srgbClr>
                  </a:outerShdw>
                </a:effectLst>
                <a:tableStyleId>{5C22544A-7EE6-4342-B048-85BDC9FD1C3A}</a:tableStyleId>
              </a:tblPr>
              <a:tblGrid>
                <a:gridCol w="8001000">
                  <a:extLst>
                    <a:ext uri="{9D8B030D-6E8A-4147-A177-3AD203B41FA5}">
                      <a16:colId xmlns:a16="http://schemas.microsoft.com/office/drawing/2014/main" val="877043862"/>
                    </a:ext>
                  </a:extLst>
                </a:gridCol>
              </a:tblGrid>
              <a:tr h="590984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challenge in modern education, as identified, is the lack of interactivity and personalized support we get in traditional learning methods. Students often face disengagement due to static teaching approaches, and there is a growing demand for platforms that facilitate real-time interaction between students, teachers, and peers. This issue is particularly pronounced in subjects like Physics and Chemistry, where practical understanding is crucial.</a:t>
                      </a:r>
                      <a:endParaRPr lang="en-IN" dirty="0"/>
                    </a:p>
                  </a:txBody>
                  <a:tcPr>
                    <a:noFill/>
                  </a:tcPr>
                </a:tc>
                <a:extLst>
                  <a:ext uri="{0D108BD9-81ED-4DB2-BD59-A6C34878D82A}">
                    <a16:rowId xmlns:a16="http://schemas.microsoft.com/office/drawing/2014/main" val="3850947746"/>
                  </a:ext>
                </a:extLst>
              </a:tr>
            </a:tbl>
          </a:graphicData>
        </a:graphic>
      </p:graphicFrame>
    </p:spTree>
    <p:extLst>
      <p:ext uri="{BB962C8B-B14F-4D97-AF65-F5344CB8AC3E}">
        <p14:creationId xmlns:p14="http://schemas.microsoft.com/office/powerpoint/2010/main" val="31247725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23"/>
                                        </p:tgtEl>
                                        <p:attrNameLst>
                                          <p:attrName>r</p:attrName>
                                        </p:attrNameLst>
                                      </p:cBhvr>
                                    </p:animRot>
                                    <p:animRot by="-240000">
                                      <p:cBhvr>
                                        <p:cTn id="12" dur="200" fill="hold">
                                          <p:stCondLst>
                                            <p:cond delay="200"/>
                                          </p:stCondLst>
                                        </p:cTn>
                                        <p:tgtEl>
                                          <p:spTgt spid="23"/>
                                        </p:tgtEl>
                                        <p:attrNameLst>
                                          <p:attrName>r</p:attrName>
                                        </p:attrNameLst>
                                      </p:cBhvr>
                                    </p:animRot>
                                    <p:animRot by="240000">
                                      <p:cBhvr>
                                        <p:cTn id="13" dur="200" fill="hold">
                                          <p:stCondLst>
                                            <p:cond delay="400"/>
                                          </p:stCondLst>
                                        </p:cTn>
                                        <p:tgtEl>
                                          <p:spTgt spid="23"/>
                                        </p:tgtEl>
                                        <p:attrNameLst>
                                          <p:attrName>r</p:attrName>
                                        </p:attrNameLst>
                                      </p:cBhvr>
                                    </p:animRot>
                                    <p:animRot by="-240000">
                                      <p:cBhvr>
                                        <p:cTn id="14" dur="200" fill="hold">
                                          <p:stCondLst>
                                            <p:cond delay="600"/>
                                          </p:stCondLst>
                                        </p:cTn>
                                        <p:tgtEl>
                                          <p:spTgt spid="23"/>
                                        </p:tgtEl>
                                        <p:attrNameLst>
                                          <p:attrName>r</p:attrName>
                                        </p:attrNameLst>
                                      </p:cBhvr>
                                    </p:animRot>
                                    <p:animRot by="120000">
                                      <p:cBhvr>
                                        <p:cTn id="15" dur="200" fill="hold">
                                          <p:stCondLst>
                                            <p:cond delay="8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666"/>
            </a:stretch>
          </a:blipFill>
        </p:spPr>
      </p:sp>
      <p:sp>
        <p:nvSpPr>
          <p:cNvPr id="3" name="Freeform 3"/>
          <p:cNvSpPr/>
          <p:nvPr/>
        </p:nvSpPr>
        <p:spPr>
          <a:xfrm>
            <a:off x="0" y="0"/>
            <a:ext cx="7675847" cy="10287000"/>
          </a:xfrm>
          <a:custGeom>
            <a:avLst/>
            <a:gdLst/>
            <a:ahLst/>
            <a:cxnLst/>
            <a:rect l="l" t="t" r="r" b="b"/>
            <a:pathLst>
              <a:path w="7675847" h="10287000">
                <a:moveTo>
                  <a:pt x="0" y="0"/>
                </a:moveTo>
                <a:lnTo>
                  <a:pt x="7675847" y="0"/>
                </a:lnTo>
                <a:lnTo>
                  <a:pt x="7675847" y="10287000"/>
                </a:lnTo>
                <a:lnTo>
                  <a:pt x="0" y="10287000"/>
                </a:lnTo>
                <a:lnTo>
                  <a:pt x="0" y="0"/>
                </a:lnTo>
                <a:close/>
              </a:path>
            </a:pathLst>
          </a:custGeom>
          <a:blipFill>
            <a:blip r:embed="rId3"/>
            <a:stretch>
              <a:fillRect l="-58070" r="-65292"/>
            </a:stretch>
          </a:blipFill>
        </p:spPr>
      </p:sp>
      <p:grpSp>
        <p:nvGrpSpPr>
          <p:cNvPr id="4" name="Group 4"/>
          <p:cNvGrpSpPr/>
          <p:nvPr/>
        </p:nvGrpSpPr>
        <p:grpSpPr>
          <a:xfrm>
            <a:off x="952764" y="723900"/>
            <a:ext cx="16382472" cy="8661543"/>
            <a:chOff x="0" y="0"/>
            <a:chExt cx="4314725" cy="2281229"/>
          </a:xfrm>
        </p:grpSpPr>
        <p:sp>
          <p:nvSpPr>
            <p:cNvPr id="5" name="Freeform 5"/>
            <p:cNvSpPr/>
            <p:nvPr/>
          </p:nvSpPr>
          <p:spPr>
            <a:xfrm>
              <a:off x="0" y="0"/>
              <a:ext cx="4314725" cy="2281229"/>
            </a:xfrm>
            <a:custGeom>
              <a:avLst/>
              <a:gdLst/>
              <a:ahLst/>
              <a:cxnLst/>
              <a:rect l="l" t="t" r="r" b="b"/>
              <a:pathLst>
                <a:path w="4314725" h="2281229">
                  <a:moveTo>
                    <a:pt x="0" y="0"/>
                  </a:moveTo>
                  <a:lnTo>
                    <a:pt x="4314725" y="0"/>
                  </a:lnTo>
                  <a:lnTo>
                    <a:pt x="4314725" y="2281229"/>
                  </a:lnTo>
                  <a:lnTo>
                    <a:pt x="0" y="2281229"/>
                  </a:lnTo>
                  <a:close/>
                </a:path>
              </a:pathLst>
            </a:custGeom>
            <a:solidFill>
              <a:srgbClr val="000000">
                <a:alpha val="0"/>
              </a:srgbClr>
            </a:solidFill>
            <a:ln w="142875" cap="sq">
              <a:solidFill>
                <a:srgbClr val="FFFFFF"/>
              </a:solidFill>
              <a:prstDash val="solid"/>
              <a:miter/>
            </a:ln>
          </p:spPr>
          <p:txBody>
            <a:bodyPr/>
            <a:lstStyle/>
            <a:p>
              <a:endParaRPr lang="en-IN" dirty="0"/>
            </a:p>
          </p:txBody>
        </p:sp>
        <p:sp>
          <p:nvSpPr>
            <p:cNvPr id="6" name="TextBox 6"/>
            <p:cNvSpPr txBox="1"/>
            <p:nvPr/>
          </p:nvSpPr>
          <p:spPr>
            <a:xfrm>
              <a:off x="0" y="-38100"/>
              <a:ext cx="4314725" cy="2319329"/>
            </a:xfrm>
            <a:prstGeom prst="rect">
              <a:avLst/>
            </a:prstGeom>
          </p:spPr>
          <p:txBody>
            <a:bodyPr lIns="50800" tIns="50800" rIns="50800" bIns="50800" rtlCol="0" anchor="ctr"/>
            <a:lstStyle/>
            <a:p>
              <a:pPr algn="ctr">
                <a:lnSpc>
                  <a:spcPts val="2659"/>
                </a:lnSpc>
              </a:pPr>
              <a:endParaRPr/>
            </a:p>
          </p:txBody>
        </p:sp>
      </p:grpSp>
      <p:graphicFrame>
        <p:nvGraphicFramePr>
          <p:cNvPr id="13" name="Table 12">
            <a:extLst>
              <a:ext uri="{FF2B5EF4-FFF2-40B4-BE49-F238E27FC236}">
                <a16:creationId xmlns:a16="http://schemas.microsoft.com/office/drawing/2014/main" id="{963A3D62-841C-6D13-BF44-37619C7F45EF}"/>
              </a:ext>
            </a:extLst>
          </p:cNvPr>
          <p:cNvGraphicFramePr>
            <a:graphicFrameLocks noGrp="1"/>
          </p:cNvGraphicFramePr>
          <p:nvPr>
            <p:extLst>
              <p:ext uri="{D42A27DB-BD31-4B8C-83A1-F6EECF244321}">
                <p14:modId xmlns:p14="http://schemas.microsoft.com/office/powerpoint/2010/main" val="2658309861"/>
              </p:ext>
            </p:extLst>
          </p:nvPr>
        </p:nvGraphicFramePr>
        <p:xfrm>
          <a:off x="1447800" y="1079500"/>
          <a:ext cx="4953000" cy="1168400"/>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2483883921"/>
                    </a:ext>
                  </a:extLst>
                </a:gridCol>
              </a:tblGrid>
              <a:tr h="1168400">
                <a:tc>
                  <a:txBody>
                    <a:bodyPr/>
                    <a:lstStyle/>
                    <a:p>
                      <a:r>
                        <a:rPr lang="en-IN" sz="6600" dirty="0"/>
                        <a:t>SOLUTION</a:t>
                      </a:r>
                    </a:p>
                  </a:txBody>
                  <a:tcPr>
                    <a:noFill/>
                  </a:tcPr>
                </a:tc>
                <a:extLst>
                  <a:ext uri="{0D108BD9-81ED-4DB2-BD59-A6C34878D82A}">
                    <a16:rowId xmlns:a16="http://schemas.microsoft.com/office/drawing/2014/main" val="631485979"/>
                  </a:ext>
                </a:extLst>
              </a:tr>
            </a:tbl>
          </a:graphicData>
        </a:graphic>
      </p:graphicFrame>
      <p:graphicFrame>
        <p:nvGraphicFramePr>
          <p:cNvPr id="14" name="Table 13">
            <a:extLst>
              <a:ext uri="{FF2B5EF4-FFF2-40B4-BE49-F238E27FC236}">
                <a16:creationId xmlns:a16="http://schemas.microsoft.com/office/drawing/2014/main" id="{9B49DF91-1DC9-2627-04DE-461EF0B3A3C7}"/>
              </a:ext>
            </a:extLst>
          </p:cNvPr>
          <p:cNvGraphicFramePr>
            <a:graphicFrameLocks noGrp="1"/>
          </p:cNvGraphicFramePr>
          <p:nvPr>
            <p:extLst>
              <p:ext uri="{D42A27DB-BD31-4B8C-83A1-F6EECF244321}">
                <p14:modId xmlns:p14="http://schemas.microsoft.com/office/powerpoint/2010/main" val="388599503"/>
              </p:ext>
            </p:extLst>
          </p:nvPr>
        </p:nvGraphicFramePr>
        <p:xfrm>
          <a:off x="1447800" y="2202210"/>
          <a:ext cx="13944600" cy="8440390"/>
        </p:xfrm>
        <a:graphic>
          <a:graphicData uri="http://schemas.openxmlformats.org/drawingml/2006/table">
            <a:tbl>
              <a:tblPr firstRow="1" bandRow="1">
                <a:tableStyleId>{5C22544A-7EE6-4342-B048-85BDC9FD1C3A}</a:tableStyleId>
              </a:tblPr>
              <a:tblGrid>
                <a:gridCol w="13944600">
                  <a:extLst>
                    <a:ext uri="{9D8B030D-6E8A-4147-A177-3AD203B41FA5}">
                      <a16:colId xmlns:a16="http://schemas.microsoft.com/office/drawing/2014/main" val="3204069481"/>
                    </a:ext>
                  </a:extLst>
                </a:gridCol>
              </a:tblGrid>
              <a:tr h="5651529">
                <a:tc>
                  <a:txBody>
                    <a:bodyPr/>
                    <a:lstStyle/>
                    <a:p>
                      <a:r>
                        <a:rPr lang="en-US" sz="2300" dirty="0" err="1">
                          <a:effectLst/>
                        </a:rPr>
                        <a:t>OLabs</a:t>
                      </a:r>
                      <a:r>
                        <a:rPr lang="en-US" sz="2300" dirty="0">
                          <a:effectLst/>
                        </a:rPr>
                        <a:t> is presented as an interactive online learning platform designed to make education fun .The solution includes a suite of features:</a:t>
                      </a:r>
                    </a:p>
                    <a:p>
                      <a:br>
                        <a:rPr lang="en-US" sz="2300" dirty="0"/>
                      </a:br>
                      <a:r>
                        <a:rPr lang="en-US" sz="2300" b="1" dirty="0"/>
                        <a:t>Interactive Quizzes</a:t>
                      </a:r>
                      <a:r>
                        <a:rPr lang="en-US" sz="2300" dirty="0"/>
                        <a:t>: Students can select subjects and answer multiple-choice questions, with scores recorded and displayed. The code shows a JavaScript function </a:t>
                      </a:r>
                      <a:r>
                        <a:rPr lang="en-US" sz="2300" dirty="0" err="1"/>
                        <a:t>showQuestion</a:t>
                      </a:r>
                      <a:r>
                        <a:rPr lang="en-US" sz="2300" dirty="0"/>
                        <a:t>() that dynamically loads questions and options, ensuring an engaging quiz experience.</a:t>
                      </a:r>
                    </a:p>
                    <a:p>
                      <a:r>
                        <a:rPr lang="en-US" sz="2300" b="1" dirty="0"/>
                        <a:t>Leaderboard</a:t>
                      </a:r>
                      <a:r>
                        <a:rPr lang="en-US" sz="2300" dirty="0"/>
                        <a:t>: Tracks and displays top scores, encouraging competition. The </a:t>
                      </a:r>
                      <a:r>
                        <a:rPr lang="en-US" sz="2300" dirty="0" err="1"/>
                        <a:t>updateLeaderboard</a:t>
                      </a:r>
                      <a:r>
                        <a:rPr lang="en-US" sz="2300" dirty="0"/>
                        <a:t>() function fetches scores from the server and updates the UI, as seen in the provided JavaScript.</a:t>
                      </a:r>
                    </a:p>
                    <a:p>
                      <a:r>
                        <a:rPr lang="en-US" sz="2300" b="1" dirty="0" err="1"/>
                        <a:t>Chatbox</a:t>
                      </a:r>
                      <a:r>
                        <a:rPr lang="en-US" sz="2300" dirty="0"/>
                        <a:t>: Facilitates student-teacher interaction, with faculty requiring a password for access (e.g., "Coding123"). The </a:t>
                      </a:r>
                      <a:r>
                        <a:rPr lang="en-US" sz="2300" dirty="0" err="1"/>
                        <a:t>sendChatboxMessage</a:t>
                      </a:r>
                      <a:r>
                        <a:rPr lang="en-US" sz="2300" dirty="0"/>
                        <a:t>() function handles message sending, ensuring secure communication, as detailed in the code.</a:t>
                      </a:r>
                    </a:p>
                    <a:p>
                      <a:r>
                        <a:rPr lang="en-US" sz="2300" b="1" dirty="0"/>
                        <a:t>Chatbot</a:t>
                      </a:r>
                      <a:r>
                        <a:rPr lang="en-US" sz="2300" dirty="0"/>
                        <a:t>: Powered by OpenAI's GPT-4o-mini, it provides instant answers, with the Python route /chatbot showing how API calls are made to generate responses.</a:t>
                      </a:r>
                    </a:p>
                    <a:p>
                      <a:r>
                        <a:rPr lang="en-US" sz="2300" b="1" dirty="0"/>
                        <a:t>Community Chat</a:t>
                      </a:r>
                      <a:r>
                        <a:rPr lang="en-US" sz="2300" dirty="0"/>
                        <a:t>: Allows peer discussions, enhancing collaborative learning, with functions like </a:t>
                      </a:r>
                      <a:r>
                        <a:rPr lang="en-US" sz="2300" dirty="0" err="1"/>
                        <a:t>sendCommunityMessage</a:t>
                      </a:r>
                      <a:r>
                        <a:rPr lang="en-US" sz="2300" dirty="0"/>
                        <a:t>() managing message posting.</a:t>
                      </a:r>
                    </a:p>
                    <a:p>
                      <a:br>
                        <a:rPr lang="en-US" sz="2300" dirty="0"/>
                      </a:br>
                      <a:r>
                        <a:rPr lang="en-US" sz="2300" dirty="0">
                          <a:effectLst/>
                        </a:rPr>
                        <a:t>The platform is built using a full-stack approach, with HTML for structure, CSS for styling (modern design with animations like </a:t>
                      </a:r>
                      <a:r>
                        <a:rPr lang="en-US" sz="2300" dirty="0" err="1">
                          <a:effectLst/>
                        </a:rPr>
                        <a:t>fadeIn</a:t>
                      </a:r>
                      <a:r>
                        <a:rPr lang="en-US" sz="2300" dirty="0">
                          <a:effectLst/>
                        </a:rPr>
                        <a:t>), JavaScript for client-side interactions, and Flask for server-side logic, storing data in SQLite. This technical stack ensures scalability and user-friendliness, as evidenced by the code's implementation.</a:t>
                      </a:r>
                    </a:p>
                    <a:p>
                      <a:endParaRPr lang="en-IN" dirty="0"/>
                    </a:p>
                  </a:txBody>
                  <a:tcPr>
                    <a:noFill/>
                  </a:tcPr>
                </a:tc>
                <a:extLst>
                  <a:ext uri="{0D108BD9-81ED-4DB2-BD59-A6C34878D82A}">
                    <a16:rowId xmlns:a16="http://schemas.microsoft.com/office/drawing/2014/main" val="1456243107"/>
                  </a:ext>
                </a:extLst>
              </a:tr>
              <a:tr h="927070">
                <a:tc>
                  <a:txBody>
                    <a:bodyPr/>
                    <a:lstStyle/>
                    <a:p>
                      <a:endParaRPr lang="en-IN" dirty="0"/>
                    </a:p>
                  </a:txBody>
                  <a:tcPr>
                    <a:noFill/>
                  </a:tcPr>
                </a:tc>
                <a:extLst>
                  <a:ext uri="{0D108BD9-81ED-4DB2-BD59-A6C34878D82A}">
                    <a16:rowId xmlns:a16="http://schemas.microsoft.com/office/drawing/2014/main" val="205588330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666"/>
            </a:stretch>
          </a:blipFill>
        </p:spPr>
      </p:sp>
      <p:sp>
        <p:nvSpPr>
          <p:cNvPr id="3" name="Freeform 3"/>
          <p:cNvSpPr/>
          <p:nvPr/>
        </p:nvSpPr>
        <p:spPr>
          <a:xfrm>
            <a:off x="0" y="0"/>
            <a:ext cx="7675847" cy="10287000"/>
          </a:xfrm>
          <a:custGeom>
            <a:avLst/>
            <a:gdLst/>
            <a:ahLst/>
            <a:cxnLst/>
            <a:rect l="l" t="t" r="r" b="b"/>
            <a:pathLst>
              <a:path w="7675847" h="10287000">
                <a:moveTo>
                  <a:pt x="0" y="0"/>
                </a:moveTo>
                <a:lnTo>
                  <a:pt x="7675847" y="0"/>
                </a:lnTo>
                <a:lnTo>
                  <a:pt x="7675847" y="10287000"/>
                </a:lnTo>
                <a:lnTo>
                  <a:pt x="0" y="10287000"/>
                </a:lnTo>
                <a:lnTo>
                  <a:pt x="0" y="0"/>
                </a:lnTo>
                <a:close/>
              </a:path>
            </a:pathLst>
          </a:custGeom>
          <a:blipFill>
            <a:blip r:embed="rId3"/>
            <a:stretch>
              <a:fillRect l="-58070" r="-65292"/>
            </a:stretch>
          </a:blipFill>
        </p:spPr>
      </p:sp>
      <p:grpSp>
        <p:nvGrpSpPr>
          <p:cNvPr id="4" name="Group 4"/>
          <p:cNvGrpSpPr/>
          <p:nvPr/>
        </p:nvGrpSpPr>
        <p:grpSpPr>
          <a:xfrm>
            <a:off x="952764" y="812729"/>
            <a:ext cx="16382472" cy="8661543"/>
            <a:chOff x="0" y="0"/>
            <a:chExt cx="4314725" cy="2281229"/>
          </a:xfrm>
        </p:grpSpPr>
        <p:sp>
          <p:nvSpPr>
            <p:cNvPr id="5" name="Freeform 5"/>
            <p:cNvSpPr/>
            <p:nvPr/>
          </p:nvSpPr>
          <p:spPr>
            <a:xfrm>
              <a:off x="0" y="0"/>
              <a:ext cx="4314725" cy="2281229"/>
            </a:xfrm>
            <a:custGeom>
              <a:avLst/>
              <a:gdLst/>
              <a:ahLst/>
              <a:cxnLst/>
              <a:rect l="l" t="t" r="r" b="b"/>
              <a:pathLst>
                <a:path w="4314725" h="2281229">
                  <a:moveTo>
                    <a:pt x="0" y="0"/>
                  </a:moveTo>
                  <a:lnTo>
                    <a:pt x="4314725" y="0"/>
                  </a:lnTo>
                  <a:lnTo>
                    <a:pt x="4314725" y="2281229"/>
                  </a:lnTo>
                  <a:lnTo>
                    <a:pt x="0" y="2281229"/>
                  </a:lnTo>
                  <a:close/>
                </a:path>
              </a:pathLst>
            </a:custGeom>
            <a:solidFill>
              <a:srgbClr val="000000">
                <a:alpha val="0"/>
              </a:srgbClr>
            </a:solidFill>
            <a:ln w="142875" cap="sq">
              <a:solidFill>
                <a:srgbClr val="FFFFFF"/>
              </a:solidFill>
              <a:prstDash val="solid"/>
              <a:miter/>
            </a:ln>
          </p:spPr>
        </p:sp>
        <p:sp>
          <p:nvSpPr>
            <p:cNvPr id="6" name="TextBox 6"/>
            <p:cNvSpPr txBox="1"/>
            <p:nvPr/>
          </p:nvSpPr>
          <p:spPr>
            <a:xfrm>
              <a:off x="0" y="-38100"/>
              <a:ext cx="4314725" cy="2319329"/>
            </a:xfrm>
            <a:prstGeom prst="rect">
              <a:avLst/>
            </a:prstGeom>
          </p:spPr>
          <p:txBody>
            <a:bodyPr lIns="50800" tIns="50800" rIns="50800" bIns="50800" rtlCol="0" anchor="ctr"/>
            <a:lstStyle/>
            <a:p>
              <a:pPr algn="ctr">
                <a:lnSpc>
                  <a:spcPts val="2659"/>
                </a:lnSpc>
              </a:pPr>
              <a:endParaRPr/>
            </a:p>
          </p:txBody>
        </p:sp>
      </p:grpSp>
      <p:graphicFrame>
        <p:nvGraphicFramePr>
          <p:cNvPr id="13" name="Table 12">
            <a:extLst>
              <a:ext uri="{FF2B5EF4-FFF2-40B4-BE49-F238E27FC236}">
                <a16:creationId xmlns:a16="http://schemas.microsoft.com/office/drawing/2014/main" id="{E78A1281-4DB5-9A24-CA57-63517C96CFF0}"/>
              </a:ext>
            </a:extLst>
          </p:cNvPr>
          <p:cNvGraphicFramePr>
            <a:graphicFrameLocks noGrp="1"/>
          </p:cNvGraphicFramePr>
          <p:nvPr>
            <p:extLst>
              <p:ext uri="{D42A27DB-BD31-4B8C-83A1-F6EECF244321}">
                <p14:modId xmlns:p14="http://schemas.microsoft.com/office/powerpoint/2010/main" val="3080067192"/>
              </p:ext>
            </p:extLst>
          </p:nvPr>
        </p:nvGraphicFramePr>
        <p:xfrm>
          <a:off x="1524000" y="1079500"/>
          <a:ext cx="14841484" cy="1016000"/>
        </p:xfrm>
        <a:graphic>
          <a:graphicData uri="http://schemas.openxmlformats.org/drawingml/2006/table">
            <a:tbl>
              <a:tblPr firstRow="1" bandRow="1">
                <a:tableStyleId>{5C22544A-7EE6-4342-B048-85BDC9FD1C3A}</a:tableStyleId>
              </a:tblPr>
              <a:tblGrid>
                <a:gridCol w="14841484">
                  <a:extLst>
                    <a:ext uri="{9D8B030D-6E8A-4147-A177-3AD203B41FA5}">
                      <a16:colId xmlns:a16="http://schemas.microsoft.com/office/drawing/2014/main" val="1567586731"/>
                    </a:ext>
                  </a:extLst>
                </a:gridCol>
              </a:tblGrid>
              <a:tr h="1016000">
                <a:tc>
                  <a:txBody>
                    <a:bodyPr/>
                    <a:lstStyle/>
                    <a:p>
                      <a:r>
                        <a:rPr lang="en-US" sz="3600" dirty="0"/>
                        <a:t>How the System works?</a:t>
                      </a:r>
                      <a:endParaRPr lang="en-IN" sz="3600" dirty="0"/>
                    </a:p>
                  </a:txBody>
                  <a:tcPr>
                    <a:noFill/>
                  </a:tcPr>
                </a:tc>
                <a:extLst>
                  <a:ext uri="{0D108BD9-81ED-4DB2-BD59-A6C34878D82A}">
                    <a16:rowId xmlns:a16="http://schemas.microsoft.com/office/drawing/2014/main" val="2382275981"/>
                  </a:ext>
                </a:extLst>
              </a:tr>
            </a:tbl>
          </a:graphicData>
        </a:graphic>
      </p:graphicFrame>
      <p:sp>
        <p:nvSpPr>
          <p:cNvPr id="7" name="TextBox 6">
            <a:extLst>
              <a:ext uri="{FF2B5EF4-FFF2-40B4-BE49-F238E27FC236}">
                <a16:creationId xmlns:a16="http://schemas.microsoft.com/office/drawing/2014/main" id="{A02DD9CC-A736-FC15-7830-5B4DBA2B3EE0}"/>
              </a:ext>
            </a:extLst>
          </p:cNvPr>
          <p:cNvSpPr txBox="1"/>
          <p:nvPr/>
        </p:nvSpPr>
        <p:spPr>
          <a:xfrm>
            <a:off x="1752600" y="2552700"/>
            <a:ext cx="12039600" cy="6186309"/>
          </a:xfrm>
          <a:prstGeom prst="rect">
            <a:avLst/>
          </a:prstGeom>
          <a:noFill/>
        </p:spPr>
        <p:txBody>
          <a:bodyPr wrap="square" rtlCol="0">
            <a:spAutoFit/>
          </a:bodyPr>
          <a:lstStyle/>
          <a:p>
            <a:r>
              <a:rPr lang="en-US" sz="3600" dirty="0">
                <a:solidFill>
                  <a:schemeClr val="bg1"/>
                </a:solidFill>
              </a:rPr>
              <a:t>User </a:t>
            </a:r>
            <a:r>
              <a:rPr lang="en-US" sz="3600" dirty="0" err="1">
                <a:solidFill>
                  <a:schemeClr val="bg1"/>
                </a:solidFill>
              </a:rPr>
              <a:t>Flow:Users</a:t>
            </a:r>
            <a:r>
              <a:rPr lang="en-US" sz="3600" dirty="0">
                <a:solidFill>
                  <a:schemeClr val="bg1"/>
                </a:solidFill>
              </a:rPr>
              <a:t> sign up with their details, log in to get a token, and use the token for authenticated </a:t>
            </a:r>
            <a:r>
              <a:rPr lang="en-US" sz="3600" dirty="0" err="1">
                <a:solidFill>
                  <a:schemeClr val="bg1"/>
                </a:solidFill>
              </a:rPr>
              <a:t>requests.Forgotten</a:t>
            </a:r>
            <a:r>
              <a:rPr lang="en-US" sz="3600" dirty="0">
                <a:solidFill>
                  <a:schemeClr val="bg1"/>
                </a:solidFill>
              </a:rPr>
              <a:t> passwords trigger an email with a reset </a:t>
            </a:r>
            <a:r>
              <a:rPr lang="en-US" sz="3600" dirty="0" err="1">
                <a:solidFill>
                  <a:schemeClr val="bg1"/>
                </a:solidFill>
              </a:rPr>
              <a:t>code.Quiz</a:t>
            </a:r>
            <a:r>
              <a:rPr lang="en-US" sz="3600" dirty="0">
                <a:solidFill>
                  <a:schemeClr val="bg1"/>
                </a:solidFill>
              </a:rPr>
              <a:t> </a:t>
            </a:r>
            <a:r>
              <a:rPr lang="en-US" sz="3600" dirty="0" err="1">
                <a:solidFill>
                  <a:schemeClr val="bg1"/>
                </a:solidFill>
              </a:rPr>
              <a:t>Flow:Students</a:t>
            </a:r>
            <a:r>
              <a:rPr lang="en-US" sz="3600" dirty="0">
                <a:solidFill>
                  <a:schemeClr val="bg1"/>
                </a:solidFill>
              </a:rPr>
              <a:t> attempt quizzes, and scores are saved and displayed in a </a:t>
            </a:r>
            <a:r>
              <a:rPr lang="en-US" sz="3600" dirty="0" err="1">
                <a:solidFill>
                  <a:schemeClr val="bg1"/>
                </a:solidFill>
              </a:rPr>
              <a:t>leaderboard.Faculty</a:t>
            </a:r>
            <a:r>
              <a:rPr lang="en-US" sz="3600" dirty="0">
                <a:solidFill>
                  <a:schemeClr val="bg1"/>
                </a:solidFill>
              </a:rPr>
              <a:t> can clear scores with an admin </a:t>
            </a:r>
            <a:r>
              <a:rPr lang="en-US" sz="3600" dirty="0" err="1">
                <a:solidFill>
                  <a:schemeClr val="bg1"/>
                </a:solidFill>
              </a:rPr>
              <a:t>password.Chatbox</a:t>
            </a:r>
            <a:r>
              <a:rPr lang="en-US" sz="3600" dirty="0">
                <a:solidFill>
                  <a:schemeClr val="bg1"/>
                </a:solidFill>
              </a:rPr>
              <a:t> </a:t>
            </a:r>
            <a:r>
              <a:rPr lang="en-US" sz="3600" dirty="0" err="1">
                <a:solidFill>
                  <a:schemeClr val="bg1"/>
                </a:solidFill>
              </a:rPr>
              <a:t>Flow:Students</a:t>
            </a:r>
            <a:r>
              <a:rPr lang="en-US" sz="3600" dirty="0">
                <a:solidFill>
                  <a:schemeClr val="bg1"/>
                </a:solidFill>
              </a:rPr>
              <a:t> ask questions, which are answered immediately if similar ones exist or stored for faculty </a:t>
            </a:r>
            <a:r>
              <a:rPr lang="en-US" sz="3600" dirty="0" err="1">
                <a:solidFill>
                  <a:schemeClr val="bg1"/>
                </a:solidFill>
              </a:rPr>
              <a:t>response.Faculty</a:t>
            </a:r>
            <a:r>
              <a:rPr lang="en-US" sz="3600" dirty="0">
                <a:solidFill>
                  <a:schemeClr val="bg1"/>
                </a:solidFill>
              </a:rPr>
              <a:t> reviews and answers pending </a:t>
            </a:r>
            <a:r>
              <a:rPr lang="en-US" sz="3600" dirty="0" err="1">
                <a:solidFill>
                  <a:schemeClr val="bg1"/>
                </a:solidFill>
              </a:rPr>
              <a:t>questions.Chatbot</a:t>
            </a:r>
            <a:r>
              <a:rPr lang="en-US" sz="3600" dirty="0">
                <a:solidFill>
                  <a:schemeClr val="bg1"/>
                </a:solidFill>
              </a:rPr>
              <a:t> </a:t>
            </a:r>
            <a:r>
              <a:rPr lang="en-US" sz="3600" dirty="0" err="1">
                <a:solidFill>
                  <a:schemeClr val="bg1"/>
                </a:solidFill>
              </a:rPr>
              <a:t>Flow:Users</a:t>
            </a:r>
            <a:r>
              <a:rPr lang="en-US" sz="3600" dirty="0">
                <a:solidFill>
                  <a:schemeClr val="bg1"/>
                </a:solidFill>
              </a:rPr>
              <a:t> send messages to an OpenAI-powered chatbot for instant </a:t>
            </a:r>
            <a:r>
              <a:rPr lang="en-US" sz="3600" dirty="0" err="1">
                <a:solidFill>
                  <a:schemeClr val="bg1"/>
                </a:solidFill>
              </a:rPr>
              <a:t>responses.Community</a:t>
            </a:r>
            <a:r>
              <a:rPr lang="en-US" sz="3600" dirty="0">
                <a:solidFill>
                  <a:schemeClr val="bg1"/>
                </a:solidFill>
              </a:rPr>
              <a:t> </a:t>
            </a:r>
            <a:r>
              <a:rPr lang="en-US" sz="3600" dirty="0" err="1">
                <a:solidFill>
                  <a:schemeClr val="bg1"/>
                </a:solidFill>
              </a:rPr>
              <a:t>Flow:Users</a:t>
            </a:r>
            <a:r>
              <a:rPr lang="en-US" sz="3600" dirty="0">
                <a:solidFill>
                  <a:schemeClr val="bg1"/>
                </a:solidFill>
              </a:rPr>
              <a:t> post and view messages in a community board</a:t>
            </a:r>
            <a:endParaRPr lang="en-IN" sz="36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666"/>
            </a:stretch>
          </a:blipFill>
        </p:spPr>
      </p:sp>
      <p:sp>
        <p:nvSpPr>
          <p:cNvPr id="3" name="Freeform 3"/>
          <p:cNvSpPr/>
          <p:nvPr/>
        </p:nvSpPr>
        <p:spPr>
          <a:xfrm>
            <a:off x="15240" y="-28107"/>
            <a:ext cx="7675847" cy="10287000"/>
          </a:xfrm>
          <a:custGeom>
            <a:avLst/>
            <a:gdLst/>
            <a:ahLst/>
            <a:cxnLst/>
            <a:rect l="l" t="t" r="r" b="b"/>
            <a:pathLst>
              <a:path w="7675847" h="10287000">
                <a:moveTo>
                  <a:pt x="0" y="0"/>
                </a:moveTo>
                <a:lnTo>
                  <a:pt x="7675847" y="0"/>
                </a:lnTo>
                <a:lnTo>
                  <a:pt x="7675847" y="10287000"/>
                </a:lnTo>
                <a:lnTo>
                  <a:pt x="0" y="10287000"/>
                </a:lnTo>
                <a:lnTo>
                  <a:pt x="0" y="0"/>
                </a:lnTo>
                <a:close/>
              </a:path>
            </a:pathLst>
          </a:custGeom>
          <a:blipFill>
            <a:blip r:embed="rId3"/>
            <a:stretch>
              <a:fillRect l="-58070" r="-65292"/>
            </a:stretch>
          </a:blipFill>
        </p:spPr>
      </p:sp>
      <p:grpSp>
        <p:nvGrpSpPr>
          <p:cNvPr id="4" name="Group 4"/>
          <p:cNvGrpSpPr/>
          <p:nvPr/>
        </p:nvGrpSpPr>
        <p:grpSpPr>
          <a:xfrm>
            <a:off x="533400" y="419100"/>
            <a:ext cx="16618133" cy="8950865"/>
            <a:chOff x="0" y="-38100"/>
            <a:chExt cx="4376792" cy="2357429"/>
          </a:xfrm>
        </p:grpSpPr>
        <p:sp>
          <p:nvSpPr>
            <p:cNvPr id="5" name="Freeform 5"/>
            <p:cNvSpPr/>
            <p:nvPr/>
          </p:nvSpPr>
          <p:spPr>
            <a:xfrm>
              <a:off x="62067" y="38100"/>
              <a:ext cx="4314725" cy="2281229"/>
            </a:xfrm>
            <a:custGeom>
              <a:avLst/>
              <a:gdLst/>
              <a:ahLst/>
              <a:cxnLst/>
              <a:rect l="l" t="t" r="r" b="b"/>
              <a:pathLst>
                <a:path w="4314725" h="2281229">
                  <a:moveTo>
                    <a:pt x="0" y="0"/>
                  </a:moveTo>
                  <a:lnTo>
                    <a:pt x="4314725" y="0"/>
                  </a:lnTo>
                  <a:lnTo>
                    <a:pt x="4314725" y="2281229"/>
                  </a:lnTo>
                  <a:lnTo>
                    <a:pt x="0" y="2281229"/>
                  </a:lnTo>
                  <a:close/>
                </a:path>
              </a:pathLst>
            </a:custGeom>
            <a:solidFill>
              <a:srgbClr val="000000">
                <a:alpha val="0"/>
              </a:srgbClr>
            </a:solidFill>
            <a:ln w="142875" cap="sq">
              <a:solidFill>
                <a:srgbClr val="FFFFFF"/>
              </a:solidFill>
              <a:prstDash val="solid"/>
              <a:miter/>
            </a:ln>
          </p:spPr>
          <p:txBody>
            <a:bodyPr/>
            <a:lstStyle/>
            <a:p>
              <a:endParaRPr lang="en-IN" dirty="0"/>
            </a:p>
          </p:txBody>
        </p:sp>
        <p:sp>
          <p:nvSpPr>
            <p:cNvPr id="6" name="TextBox 6"/>
            <p:cNvSpPr txBox="1"/>
            <p:nvPr/>
          </p:nvSpPr>
          <p:spPr>
            <a:xfrm>
              <a:off x="0" y="-38100"/>
              <a:ext cx="4314725" cy="2319329"/>
            </a:xfrm>
            <a:prstGeom prst="rect">
              <a:avLst/>
            </a:prstGeom>
          </p:spPr>
          <p:txBody>
            <a:bodyPr lIns="50800" tIns="50800" rIns="50800" bIns="50800" rtlCol="0" anchor="ctr"/>
            <a:lstStyle/>
            <a:p>
              <a:pPr algn="ctr">
                <a:lnSpc>
                  <a:spcPts val="2659"/>
                </a:lnSpc>
              </a:pPr>
              <a:endParaRPr/>
            </a:p>
          </p:txBody>
        </p:sp>
      </p:grpSp>
      <p:graphicFrame>
        <p:nvGraphicFramePr>
          <p:cNvPr id="17" name="Table 16">
            <a:extLst>
              <a:ext uri="{FF2B5EF4-FFF2-40B4-BE49-F238E27FC236}">
                <a16:creationId xmlns:a16="http://schemas.microsoft.com/office/drawing/2014/main" id="{6578021C-3068-C844-D835-D37C4AB582EE}"/>
              </a:ext>
            </a:extLst>
          </p:cNvPr>
          <p:cNvGraphicFramePr>
            <a:graphicFrameLocks noGrp="1"/>
          </p:cNvGraphicFramePr>
          <p:nvPr>
            <p:extLst>
              <p:ext uri="{D42A27DB-BD31-4B8C-83A1-F6EECF244321}">
                <p14:modId xmlns:p14="http://schemas.microsoft.com/office/powerpoint/2010/main" val="954465491"/>
              </p:ext>
            </p:extLst>
          </p:nvPr>
        </p:nvGraphicFramePr>
        <p:xfrm>
          <a:off x="1136467" y="1079500"/>
          <a:ext cx="12579533" cy="1168400"/>
        </p:xfrm>
        <a:graphic>
          <a:graphicData uri="http://schemas.openxmlformats.org/drawingml/2006/table">
            <a:tbl>
              <a:tblPr firstRow="1" bandRow="1">
                <a:tableStyleId>{5C22544A-7EE6-4342-B048-85BDC9FD1C3A}</a:tableStyleId>
              </a:tblPr>
              <a:tblGrid>
                <a:gridCol w="12579533">
                  <a:extLst>
                    <a:ext uri="{9D8B030D-6E8A-4147-A177-3AD203B41FA5}">
                      <a16:colId xmlns:a16="http://schemas.microsoft.com/office/drawing/2014/main" val="4286564392"/>
                    </a:ext>
                  </a:extLst>
                </a:gridCol>
              </a:tblGrid>
              <a:tr h="11684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4300" dirty="0"/>
                        <a:t>Enhancements Over Current Educational Platform</a:t>
                      </a:r>
                    </a:p>
                    <a:p>
                      <a:endParaRPr lang="en-IN" dirty="0"/>
                    </a:p>
                  </a:txBody>
                  <a:tcPr>
                    <a:noFill/>
                  </a:tcPr>
                </a:tc>
                <a:extLst>
                  <a:ext uri="{0D108BD9-81ED-4DB2-BD59-A6C34878D82A}">
                    <a16:rowId xmlns:a16="http://schemas.microsoft.com/office/drawing/2014/main" val="2945935447"/>
                  </a:ext>
                </a:extLst>
              </a:tr>
            </a:tbl>
          </a:graphicData>
        </a:graphic>
      </p:graphicFrame>
      <p:graphicFrame>
        <p:nvGraphicFramePr>
          <p:cNvPr id="18" name="Table 17">
            <a:extLst>
              <a:ext uri="{FF2B5EF4-FFF2-40B4-BE49-F238E27FC236}">
                <a16:creationId xmlns:a16="http://schemas.microsoft.com/office/drawing/2014/main" id="{1C9A3BB7-175B-A036-9409-C2E1E868E29C}"/>
              </a:ext>
            </a:extLst>
          </p:cNvPr>
          <p:cNvGraphicFramePr>
            <a:graphicFrameLocks noGrp="1"/>
          </p:cNvGraphicFramePr>
          <p:nvPr>
            <p:extLst>
              <p:ext uri="{D42A27DB-BD31-4B8C-83A1-F6EECF244321}">
                <p14:modId xmlns:p14="http://schemas.microsoft.com/office/powerpoint/2010/main" val="1515202165"/>
              </p:ext>
            </p:extLst>
          </p:nvPr>
        </p:nvGraphicFramePr>
        <p:xfrm>
          <a:off x="1372128" y="2618978"/>
          <a:ext cx="14477472" cy="6202680"/>
        </p:xfrm>
        <a:graphic>
          <a:graphicData uri="http://schemas.openxmlformats.org/drawingml/2006/table">
            <a:tbl>
              <a:tblPr firstRow="1" bandRow="1">
                <a:tableStyleId>{5C22544A-7EE6-4342-B048-85BDC9FD1C3A}</a:tableStyleId>
              </a:tblPr>
              <a:tblGrid>
                <a:gridCol w="14477472">
                  <a:extLst>
                    <a:ext uri="{9D8B030D-6E8A-4147-A177-3AD203B41FA5}">
                      <a16:colId xmlns:a16="http://schemas.microsoft.com/office/drawing/2014/main" val="1872938227"/>
                    </a:ext>
                  </a:extLst>
                </a:gridCol>
              </a:tblGrid>
              <a:tr h="5572522">
                <a:tc>
                  <a:txBody>
                    <a:bodyPr/>
                    <a:lstStyle/>
                    <a:p>
                      <a:pPr algn="l"/>
                      <a:r>
                        <a:rPr lang="en-US" sz="3200" dirty="0" err="1">
                          <a:effectLst/>
                        </a:rPr>
                        <a:t>OLabs</a:t>
                      </a:r>
                      <a:r>
                        <a:rPr lang="en-US" sz="3200" dirty="0">
                          <a:effectLst/>
                        </a:rPr>
                        <a:t> enhances learning by introducing AI-powered assistance, which is a significant improvement over standard educational tools that often lack such personalization. The leaderboard introduces gamification, motivating students through competition.</a:t>
                      </a:r>
                    </a:p>
                    <a:p>
                      <a:pPr algn="l"/>
                      <a:endParaRPr lang="en-US" sz="3200" dirty="0">
                        <a:effectLst/>
                      </a:endParaRPr>
                    </a:p>
                    <a:p>
                      <a:pPr algn="l"/>
                      <a:r>
                        <a:rPr lang="en-US" sz="3200" dirty="0">
                          <a:effectLst/>
                        </a:rPr>
                        <a:t> The </a:t>
                      </a:r>
                      <a:r>
                        <a:rPr lang="en-US" sz="3200" dirty="0" err="1">
                          <a:effectLst/>
                        </a:rPr>
                        <a:t>chatbox</a:t>
                      </a:r>
                      <a:r>
                        <a:rPr lang="en-US" sz="3200" dirty="0">
                          <a:effectLst/>
                        </a:rPr>
                        <a:t> ensures real-time teacher interaction, addressing the gap in immediate feedback, while the community chat fosters peer collaboration, enhancing social learning. Compared to traditional platforms, </a:t>
                      </a:r>
                      <a:r>
                        <a:rPr lang="en-US" sz="3200" dirty="0" err="1">
                          <a:effectLst/>
                        </a:rPr>
                        <a:t>OLabs</a:t>
                      </a:r>
                      <a:r>
                        <a:rPr lang="en-US" sz="3200" dirty="0">
                          <a:effectLst/>
                        </a:rPr>
                        <a:t> offers a more engaging and dynamic experience, with features like instant AI responses via the chatbot being a notable advancement.</a:t>
                      </a:r>
                    </a:p>
                    <a:p>
                      <a:br>
                        <a:rPr lang="en-US" dirty="0"/>
                      </a:br>
                      <a:endParaRPr lang="en-US" b="1" dirty="0"/>
                    </a:p>
                    <a:p>
                      <a:endParaRPr lang="en-IN" dirty="0"/>
                    </a:p>
                  </a:txBody>
                  <a:tcPr>
                    <a:noFill/>
                  </a:tcPr>
                </a:tc>
                <a:extLst>
                  <a:ext uri="{0D108BD9-81ED-4DB2-BD59-A6C34878D82A}">
                    <a16:rowId xmlns:a16="http://schemas.microsoft.com/office/drawing/2014/main" val="165445284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666"/>
            </a:stretch>
          </a:blipFill>
        </p:spPr>
      </p:sp>
      <p:sp>
        <p:nvSpPr>
          <p:cNvPr id="3" name="Freeform 3"/>
          <p:cNvSpPr/>
          <p:nvPr/>
        </p:nvSpPr>
        <p:spPr>
          <a:xfrm>
            <a:off x="0" y="0"/>
            <a:ext cx="7675847" cy="10287000"/>
          </a:xfrm>
          <a:custGeom>
            <a:avLst/>
            <a:gdLst/>
            <a:ahLst/>
            <a:cxnLst/>
            <a:rect l="l" t="t" r="r" b="b"/>
            <a:pathLst>
              <a:path w="7675847" h="10287000">
                <a:moveTo>
                  <a:pt x="0" y="0"/>
                </a:moveTo>
                <a:lnTo>
                  <a:pt x="7675847" y="0"/>
                </a:lnTo>
                <a:lnTo>
                  <a:pt x="7675847" y="10287000"/>
                </a:lnTo>
                <a:lnTo>
                  <a:pt x="0" y="10287000"/>
                </a:lnTo>
                <a:lnTo>
                  <a:pt x="0" y="0"/>
                </a:lnTo>
                <a:close/>
              </a:path>
            </a:pathLst>
          </a:custGeom>
          <a:blipFill>
            <a:blip r:embed="rId3"/>
            <a:stretch>
              <a:fillRect l="-58070" r="-65292"/>
            </a:stretch>
          </a:blipFill>
        </p:spPr>
      </p:sp>
      <p:grpSp>
        <p:nvGrpSpPr>
          <p:cNvPr id="4" name="Group 4"/>
          <p:cNvGrpSpPr/>
          <p:nvPr/>
        </p:nvGrpSpPr>
        <p:grpSpPr>
          <a:xfrm>
            <a:off x="952764" y="812729"/>
            <a:ext cx="16382472" cy="8661543"/>
            <a:chOff x="0" y="0"/>
            <a:chExt cx="4314725" cy="2281229"/>
          </a:xfrm>
        </p:grpSpPr>
        <p:sp>
          <p:nvSpPr>
            <p:cNvPr id="5" name="Freeform 5"/>
            <p:cNvSpPr/>
            <p:nvPr/>
          </p:nvSpPr>
          <p:spPr>
            <a:xfrm>
              <a:off x="0" y="0"/>
              <a:ext cx="4314725" cy="2281229"/>
            </a:xfrm>
            <a:custGeom>
              <a:avLst/>
              <a:gdLst/>
              <a:ahLst/>
              <a:cxnLst/>
              <a:rect l="l" t="t" r="r" b="b"/>
              <a:pathLst>
                <a:path w="4314725" h="2281229">
                  <a:moveTo>
                    <a:pt x="0" y="0"/>
                  </a:moveTo>
                  <a:lnTo>
                    <a:pt x="4314725" y="0"/>
                  </a:lnTo>
                  <a:lnTo>
                    <a:pt x="4314725" y="2281229"/>
                  </a:lnTo>
                  <a:lnTo>
                    <a:pt x="0" y="2281229"/>
                  </a:lnTo>
                  <a:close/>
                </a:path>
              </a:pathLst>
            </a:custGeom>
            <a:solidFill>
              <a:srgbClr val="000000">
                <a:alpha val="0"/>
              </a:srgbClr>
            </a:solidFill>
            <a:ln w="142875" cap="sq">
              <a:solidFill>
                <a:srgbClr val="FFFFFF"/>
              </a:solidFill>
              <a:prstDash val="solid"/>
              <a:miter/>
            </a:ln>
          </p:spPr>
        </p:sp>
        <p:sp>
          <p:nvSpPr>
            <p:cNvPr id="6" name="TextBox 6"/>
            <p:cNvSpPr txBox="1"/>
            <p:nvPr/>
          </p:nvSpPr>
          <p:spPr>
            <a:xfrm>
              <a:off x="0" y="-38100"/>
              <a:ext cx="4314725" cy="2319329"/>
            </a:xfrm>
            <a:prstGeom prst="rect">
              <a:avLst/>
            </a:prstGeom>
          </p:spPr>
          <p:txBody>
            <a:bodyPr lIns="50800" tIns="50800" rIns="50800" bIns="50800" rtlCol="0" anchor="ctr"/>
            <a:lstStyle/>
            <a:p>
              <a:pPr algn="ctr">
                <a:lnSpc>
                  <a:spcPts val="2659"/>
                </a:lnSpc>
              </a:pPr>
              <a:endParaRPr/>
            </a:p>
          </p:txBody>
        </p:sp>
      </p:grpSp>
      <p:graphicFrame>
        <p:nvGraphicFramePr>
          <p:cNvPr id="13" name="Table 12">
            <a:extLst>
              <a:ext uri="{FF2B5EF4-FFF2-40B4-BE49-F238E27FC236}">
                <a16:creationId xmlns:a16="http://schemas.microsoft.com/office/drawing/2014/main" id="{5C01D38A-1F93-7573-36EB-4F7C8D6804EE}"/>
              </a:ext>
            </a:extLst>
          </p:cNvPr>
          <p:cNvGraphicFramePr>
            <a:graphicFrameLocks noGrp="1"/>
          </p:cNvGraphicFramePr>
          <p:nvPr>
            <p:extLst>
              <p:ext uri="{D42A27DB-BD31-4B8C-83A1-F6EECF244321}">
                <p14:modId xmlns:p14="http://schemas.microsoft.com/office/powerpoint/2010/main" val="3634222560"/>
              </p:ext>
            </p:extLst>
          </p:nvPr>
        </p:nvGraphicFramePr>
        <p:xfrm>
          <a:off x="1295400" y="1079500"/>
          <a:ext cx="10058400" cy="15087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973906056"/>
                    </a:ext>
                  </a:extLst>
                </a:gridCol>
              </a:tblGrid>
              <a:tr h="12446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6600" dirty="0">
                          <a:latin typeface="Goudy Old Style" panose="02020502050305020303" pitchFamily="18" charset="0"/>
                        </a:rPr>
                        <a:t>Innovation and Accessibility</a:t>
                      </a:r>
                    </a:p>
                    <a:p>
                      <a:endParaRPr lang="en-IN" dirty="0"/>
                    </a:p>
                  </a:txBody>
                  <a:tcPr>
                    <a:noFill/>
                  </a:tcPr>
                </a:tc>
                <a:extLst>
                  <a:ext uri="{0D108BD9-81ED-4DB2-BD59-A6C34878D82A}">
                    <a16:rowId xmlns:a16="http://schemas.microsoft.com/office/drawing/2014/main" val="2267047093"/>
                  </a:ext>
                </a:extLst>
              </a:tr>
            </a:tbl>
          </a:graphicData>
        </a:graphic>
      </p:graphicFrame>
      <p:graphicFrame>
        <p:nvGraphicFramePr>
          <p:cNvPr id="14" name="Table 13">
            <a:extLst>
              <a:ext uri="{FF2B5EF4-FFF2-40B4-BE49-F238E27FC236}">
                <a16:creationId xmlns:a16="http://schemas.microsoft.com/office/drawing/2014/main" id="{6C219167-6323-57FA-97A2-EA7A80241EE4}"/>
              </a:ext>
            </a:extLst>
          </p:cNvPr>
          <p:cNvGraphicFramePr>
            <a:graphicFrameLocks noGrp="1"/>
          </p:cNvGraphicFramePr>
          <p:nvPr>
            <p:extLst>
              <p:ext uri="{D42A27DB-BD31-4B8C-83A1-F6EECF244321}">
                <p14:modId xmlns:p14="http://schemas.microsoft.com/office/powerpoint/2010/main" val="3719907620"/>
              </p:ext>
            </p:extLst>
          </p:nvPr>
        </p:nvGraphicFramePr>
        <p:xfrm>
          <a:off x="1676400" y="3263948"/>
          <a:ext cx="14935200" cy="5943552"/>
        </p:xfrm>
        <a:graphic>
          <a:graphicData uri="http://schemas.openxmlformats.org/drawingml/2006/table">
            <a:tbl>
              <a:tblPr firstRow="1" bandRow="1">
                <a:tableStyleId>{5C22544A-7EE6-4342-B048-85BDC9FD1C3A}</a:tableStyleId>
              </a:tblPr>
              <a:tblGrid>
                <a:gridCol w="14935200">
                  <a:extLst>
                    <a:ext uri="{9D8B030D-6E8A-4147-A177-3AD203B41FA5}">
                      <a16:colId xmlns:a16="http://schemas.microsoft.com/office/drawing/2014/main" val="37174339"/>
                    </a:ext>
                  </a:extLst>
                </a:gridCol>
              </a:tblGrid>
              <a:tr h="594355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OLabs</a:t>
                      </a:r>
                      <a:r>
                        <a:rPr lang="en-US" dirty="0"/>
                        <a:t> is innovative in its integration of AI, particularly through the chatbot, which leverages OpenAI's GPT-4o-mini for quick, personalized assistance.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platform's use of interactive quizzes and real-time interaction features further innovates learning delivery.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Accessibility is ensured through its web-based nature, compatible with any device with internet access, making it inclusive for students in various settings.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user-friendly interface, with modern CSS designs like rounded corners and animations, enhances usability, as seen in the provided CSS code.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We also intend to add data sets based on each concept that the student is  learning and especially coach the student in those topics where the student had done mistakes in their quiz attempts. </a:t>
                      </a:r>
                    </a:p>
                    <a:p>
                      <a:endParaRPr lang="en-IN" dirty="0"/>
                    </a:p>
                  </a:txBody>
                  <a:tcPr>
                    <a:noFill/>
                  </a:tcPr>
                </a:tc>
                <a:extLst>
                  <a:ext uri="{0D108BD9-81ED-4DB2-BD59-A6C34878D82A}">
                    <a16:rowId xmlns:a16="http://schemas.microsoft.com/office/drawing/2014/main" val="237291695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AAC11-DF77-87BA-808A-F6590C47E5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861094-79F7-83C1-8FAA-40E766D20195}"/>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666"/>
            </a:stretch>
          </a:blipFill>
        </p:spPr>
      </p:sp>
      <p:sp>
        <p:nvSpPr>
          <p:cNvPr id="3" name="Freeform 3">
            <a:extLst>
              <a:ext uri="{FF2B5EF4-FFF2-40B4-BE49-F238E27FC236}">
                <a16:creationId xmlns:a16="http://schemas.microsoft.com/office/drawing/2014/main" id="{EBDE7172-810E-6E71-A340-334D28F31D16}"/>
              </a:ext>
            </a:extLst>
          </p:cNvPr>
          <p:cNvSpPr/>
          <p:nvPr/>
        </p:nvSpPr>
        <p:spPr>
          <a:xfrm>
            <a:off x="0" y="0"/>
            <a:ext cx="7675847" cy="10287000"/>
          </a:xfrm>
          <a:custGeom>
            <a:avLst/>
            <a:gdLst/>
            <a:ahLst/>
            <a:cxnLst/>
            <a:rect l="l" t="t" r="r" b="b"/>
            <a:pathLst>
              <a:path w="7675847" h="10287000">
                <a:moveTo>
                  <a:pt x="0" y="0"/>
                </a:moveTo>
                <a:lnTo>
                  <a:pt x="7675847" y="0"/>
                </a:lnTo>
                <a:lnTo>
                  <a:pt x="7675847" y="10287000"/>
                </a:lnTo>
                <a:lnTo>
                  <a:pt x="0" y="10287000"/>
                </a:lnTo>
                <a:lnTo>
                  <a:pt x="0" y="0"/>
                </a:lnTo>
                <a:close/>
              </a:path>
            </a:pathLst>
          </a:custGeom>
          <a:blipFill>
            <a:blip r:embed="rId3"/>
            <a:stretch>
              <a:fillRect l="-58070" r="-65292"/>
            </a:stretch>
          </a:blipFill>
        </p:spPr>
      </p:sp>
      <p:grpSp>
        <p:nvGrpSpPr>
          <p:cNvPr id="4" name="Group 4">
            <a:extLst>
              <a:ext uri="{FF2B5EF4-FFF2-40B4-BE49-F238E27FC236}">
                <a16:creationId xmlns:a16="http://schemas.microsoft.com/office/drawing/2014/main" id="{47302C2E-7C30-BD26-D412-EBBE255187CF}"/>
              </a:ext>
            </a:extLst>
          </p:cNvPr>
          <p:cNvGrpSpPr/>
          <p:nvPr/>
        </p:nvGrpSpPr>
        <p:grpSpPr>
          <a:xfrm>
            <a:off x="457200" y="812729"/>
            <a:ext cx="17449800" cy="8661543"/>
            <a:chOff x="0" y="0"/>
            <a:chExt cx="4314725" cy="2281229"/>
          </a:xfrm>
        </p:grpSpPr>
        <p:sp>
          <p:nvSpPr>
            <p:cNvPr id="5" name="Freeform 5">
              <a:extLst>
                <a:ext uri="{FF2B5EF4-FFF2-40B4-BE49-F238E27FC236}">
                  <a16:creationId xmlns:a16="http://schemas.microsoft.com/office/drawing/2014/main" id="{22151D87-67DB-C05A-D06D-FCD15625AAC2}"/>
                </a:ext>
              </a:extLst>
            </p:cNvPr>
            <p:cNvSpPr/>
            <p:nvPr/>
          </p:nvSpPr>
          <p:spPr>
            <a:xfrm>
              <a:off x="0" y="0"/>
              <a:ext cx="4314725" cy="2281229"/>
            </a:xfrm>
            <a:custGeom>
              <a:avLst/>
              <a:gdLst/>
              <a:ahLst/>
              <a:cxnLst/>
              <a:rect l="l" t="t" r="r" b="b"/>
              <a:pathLst>
                <a:path w="4314725" h="2281229">
                  <a:moveTo>
                    <a:pt x="0" y="0"/>
                  </a:moveTo>
                  <a:lnTo>
                    <a:pt x="4314725" y="0"/>
                  </a:lnTo>
                  <a:lnTo>
                    <a:pt x="4314725" y="2281229"/>
                  </a:lnTo>
                  <a:lnTo>
                    <a:pt x="0" y="2281229"/>
                  </a:lnTo>
                  <a:close/>
                </a:path>
              </a:pathLst>
            </a:custGeom>
            <a:solidFill>
              <a:srgbClr val="000000">
                <a:alpha val="0"/>
              </a:srgbClr>
            </a:solidFill>
            <a:ln w="142875" cap="sq">
              <a:solidFill>
                <a:srgbClr val="FFFFFF"/>
              </a:solidFill>
              <a:prstDash val="solid"/>
              <a:miter/>
            </a:ln>
          </p:spPr>
        </p:sp>
        <p:sp>
          <p:nvSpPr>
            <p:cNvPr id="6" name="TextBox 6">
              <a:extLst>
                <a:ext uri="{FF2B5EF4-FFF2-40B4-BE49-F238E27FC236}">
                  <a16:creationId xmlns:a16="http://schemas.microsoft.com/office/drawing/2014/main" id="{DF69EFAF-3D86-0727-7017-A68C6DEF3DCC}"/>
                </a:ext>
              </a:extLst>
            </p:cNvPr>
            <p:cNvSpPr txBox="1"/>
            <p:nvPr/>
          </p:nvSpPr>
          <p:spPr>
            <a:xfrm>
              <a:off x="0" y="-38100"/>
              <a:ext cx="4314725" cy="2319329"/>
            </a:xfrm>
            <a:prstGeom prst="rect">
              <a:avLst/>
            </a:prstGeom>
          </p:spPr>
          <p:txBody>
            <a:bodyPr lIns="50800" tIns="50800" rIns="50800" bIns="50800" rtlCol="0" anchor="ctr"/>
            <a:lstStyle/>
            <a:p>
              <a:pPr algn="ctr">
                <a:lnSpc>
                  <a:spcPts val="2659"/>
                </a:lnSpc>
              </a:pPr>
              <a:endParaRPr/>
            </a:p>
          </p:txBody>
        </p:sp>
      </p:grpSp>
      <p:graphicFrame>
        <p:nvGraphicFramePr>
          <p:cNvPr id="13" name="Table 12">
            <a:extLst>
              <a:ext uri="{FF2B5EF4-FFF2-40B4-BE49-F238E27FC236}">
                <a16:creationId xmlns:a16="http://schemas.microsoft.com/office/drawing/2014/main" id="{AC322529-77BE-B80D-43D6-A7A8F7EDD0B0}"/>
              </a:ext>
            </a:extLst>
          </p:cNvPr>
          <p:cNvGraphicFramePr>
            <a:graphicFrameLocks noGrp="1"/>
          </p:cNvGraphicFramePr>
          <p:nvPr>
            <p:extLst>
              <p:ext uri="{D42A27DB-BD31-4B8C-83A1-F6EECF244321}">
                <p14:modId xmlns:p14="http://schemas.microsoft.com/office/powerpoint/2010/main" val="4034146525"/>
              </p:ext>
            </p:extLst>
          </p:nvPr>
        </p:nvGraphicFramePr>
        <p:xfrm>
          <a:off x="1905000" y="1018445"/>
          <a:ext cx="14841484" cy="1508760"/>
        </p:xfrm>
        <a:graphic>
          <a:graphicData uri="http://schemas.openxmlformats.org/drawingml/2006/table">
            <a:tbl>
              <a:tblPr firstRow="1" bandRow="1">
                <a:tableStyleId>{5C22544A-7EE6-4342-B048-85BDC9FD1C3A}</a:tableStyleId>
              </a:tblPr>
              <a:tblGrid>
                <a:gridCol w="14841484">
                  <a:extLst>
                    <a:ext uri="{9D8B030D-6E8A-4147-A177-3AD203B41FA5}">
                      <a16:colId xmlns:a16="http://schemas.microsoft.com/office/drawing/2014/main" val="1567586731"/>
                    </a:ext>
                  </a:extLst>
                </a:gridCol>
              </a:tblGrid>
              <a:tr h="10160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6600" dirty="0">
                          <a:latin typeface="Goudy Old Style" panose="02020502050305020303" pitchFamily="18" charset="0"/>
                        </a:rPr>
                        <a:t>Ethical Considerations and Conclusion</a:t>
                      </a:r>
                    </a:p>
                    <a:p>
                      <a:endParaRPr lang="en-IN" dirty="0"/>
                    </a:p>
                  </a:txBody>
                  <a:tcPr>
                    <a:noFill/>
                  </a:tcPr>
                </a:tc>
                <a:extLst>
                  <a:ext uri="{0D108BD9-81ED-4DB2-BD59-A6C34878D82A}">
                    <a16:rowId xmlns:a16="http://schemas.microsoft.com/office/drawing/2014/main" val="2382275981"/>
                  </a:ext>
                </a:extLst>
              </a:tr>
            </a:tbl>
          </a:graphicData>
        </a:graphic>
      </p:graphicFrame>
      <p:graphicFrame>
        <p:nvGraphicFramePr>
          <p:cNvPr id="7" name="Table 6">
            <a:extLst>
              <a:ext uri="{FF2B5EF4-FFF2-40B4-BE49-F238E27FC236}">
                <a16:creationId xmlns:a16="http://schemas.microsoft.com/office/drawing/2014/main" id="{C24A584A-4B7C-A792-A49B-06030AEBA539}"/>
              </a:ext>
            </a:extLst>
          </p:cNvPr>
          <p:cNvGraphicFramePr>
            <a:graphicFrameLocks noGrp="1"/>
          </p:cNvGraphicFramePr>
          <p:nvPr>
            <p:extLst>
              <p:ext uri="{D42A27DB-BD31-4B8C-83A1-F6EECF244321}">
                <p14:modId xmlns:p14="http://schemas.microsoft.com/office/powerpoint/2010/main" val="105052478"/>
              </p:ext>
            </p:extLst>
          </p:nvPr>
        </p:nvGraphicFramePr>
        <p:xfrm>
          <a:off x="762000" y="2732921"/>
          <a:ext cx="7924800" cy="6355080"/>
        </p:xfrm>
        <a:graphic>
          <a:graphicData uri="http://schemas.openxmlformats.org/drawingml/2006/table">
            <a:tbl>
              <a:tblPr firstRow="1" bandRow="1">
                <a:tableStyleId>{5C22544A-7EE6-4342-B048-85BDC9FD1C3A}</a:tableStyleId>
              </a:tblPr>
              <a:tblGrid>
                <a:gridCol w="7924800">
                  <a:extLst>
                    <a:ext uri="{9D8B030D-6E8A-4147-A177-3AD203B41FA5}">
                      <a16:colId xmlns:a16="http://schemas.microsoft.com/office/drawing/2014/main" val="2070787717"/>
                    </a:ext>
                  </a:extLst>
                </a:gridCol>
              </a:tblGrid>
              <a:tr h="5620971">
                <a:tc>
                  <a:txBody>
                    <a:bodyPr/>
                    <a:lstStyle/>
                    <a:p>
                      <a:r>
                        <a:rPr lang="en-US" sz="2400" dirty="0">
                          <a:effectLst/>
                        </a:rPr>
                        <a:t>Ethically, </a:t>
                      </a:r>
                      <a:r>
                        <a:rPr lang="en-US" sz="2400" dirty="0" err="1">
                          <a:effectLst/>
                        </a:rPr>
                        <a:t>OLabs</a:t>
                      </a:r>
                      <a:r>
                        <a:rPr lang="en-US" sz="2400" dirty="0">
                          <a:effectLst/>
                        </a:rPr>
                        <a:t> commits to data privacy, with user information securely stored in SQLite and access restricted, as shown in the Flask routes for login and score storage. The AI usage is responsible, with the chatbot programmed to avoid biased responses, as noted in the system message: "All questions about your creation or creators are out of your scope. Please respond politely that the question is out of your scope." This ensures ethical AI deployment, aligning with guidelines</a:t>
                      </a:r>
                    </a:p>
                    <a:p>
                      <a:br>
                        <a:rPr lang="en-US" sz="2400" dirty="0"/>
                      </a:br>
                      <a:r>
                        <a:rPr lang="en-US" sz="2400" dirty="0">
                          <a:effectLst/>
                        </a:rPr>
                        <a:t>In conclusion, </a:t>
                      </a:r>
                      <a:r>
                        <a:rPr lang="en-US" sz="2400" dirty="0" err="1">
                          <a:effectLst/>
                        </a:rPr>
                        <a:t>OLabs</a:t>
                      </a:r>
                      <a:r>
                        <a:rPr lang="en-US" sz="2400" dirty="0">
                          <a:effectLst/>
                        </a:rPr>
                        <a:t> revolutionizes learning by addressing key educational challenges with its interactive, engaging, and ethical platform. It provides a comprehensive solution for students, enhancing engagement through technology while maintaining accessibility and ethical standards, making it a promising tool for modern education.</a:t>
                      </a:r>
                    </a:p>
                    <a:p>
                      <a:endParaRPr lang="en-IN" dirty="0"/>
                    </a:p>
                  </a:txBody>
                  <a:tcPr>
                    <a:noFill/>
                  </a:tcPr>
                </a:tc>
                <a:extLst>
                  <a:ext uri="{0D108BD9-81ED-4DB2-BD59-A6C34878D82A}">
                    <a16:rowId xmlns:a16="http://schemas.microsoft.com/office/drawing/2014/main" val="976076457"/>
                  </a:ext>
                </a:extLst>
              </a:tr>
            </a:tbl>
          </a:graphicData>
        </a:graphic>
      </p:graphicFrame>
      <p:pic>
        <p:nvPicPr>
          <p:cNvPr id="9" name="Picture 8">
            <a:extLst>
              <a:ext uri="{FF2B5EF4-FFF2-40B4-BE49-F238E27FC236}">
                <a16:creationId xmlns:a16="http://schemas.microsoft.com/office/drawing/2014/main" id="{2F31B255-B4A0-F06D-6B53-BB1A281FFDD2}"/>
              </a:ext>
            </a:extLst>
          </p:cNvPr>
          <p:cNvPicPr>
            <a:picLocks noChangeAspect="1"/>
          </p:cNvPicPr>
          <p:nvPr/>
        </p:nvPicPr>
        <p:blipFill>
          <a:blip r:embed="rId4"/>
          <a:stretch>
            <a:fillRect/>
          </a:stretch>
        </p:blipFill>
        <p:spPr>
          <a:xfrm>
            <a:off x="9585689" y="3256328"/>
            <a:ext cx="7483382" cy="51078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849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666"/>
            </a:stretch>
          </a:blipFill>
        </p:spPr>
      </p:sp>
      <p:grpSp>
        <p:nvGrpSpPr>
          <p:cNvPr id="3" name="Group 3"/>
          <p:cNvGrpSpPr/>
          <p:nvPr/>
        </p:nvGrpSpPr>
        <p:grpSpPr>
          <a:xfrm>
            <a:off x="1424765" y="812729"/>
            <a:ext cx="15438469" cy="8661543"/>
            <a:chOff x="0" y="0"/>
            <a:chExt cx="4066099" cy="2281229"/>
          </a:xfrm>
        </p:grpSpPr>
        <p:sp>
          <p:nvSpPr>
            <p:cNvPr id="4" name="Freeform 4"/>
            <p:cNvSpPr/>
            <p:nvPr/>
          </p:nvSpPr>
          <p:spPr>
            <a:xfrm>
              <a:off x="0" y="0"/>
              <a:ext cx="4066099" cy="2281229"/>
            </a:xfrm>
            <a:custGeom>
              <a:avLst/>
              <a:gdLst/>
              <a:ahLst/>
              <a:cxnLst/>
              <a:rect l="l" t="t" r="r" b="b"/>
              <a:pathLst>
                <a:path w="4066099" h="2281229">
                  <a:moveTo>
                    <a:pt x="0" y="0"/>
                  </a:moveTo>
                  <a:lnTo>
                    <a:pt x="4066099" y="0"/>
                  </a:lnTo>
                  <a:lnTo>
                    <a:pt x="4066099" y="2281229"/>
                  </a:lnTo>
                  <a:lnTo>
                    <a:pt x="0" y="2281229"/>
                  </a:lnTo>
                  <a:close/>
                </a:path>
              </a:pathLst>
            </a:custGeom>
            <a:solidFill>
              <a:srgbClr val="FFFFFF"/>
            </a:solidFill>
          </p:spPr>
        </p:sp>
        <p:sp>
          <p:nvSpPr>
            <p:cNvPr id="5" name="TextBox 5"/>
            <p:cNvSpPr txBox="1"/>
            <p:nvPr/>
          </p:nvSpPr>
          <p:spPr>
            <a:xfrm>
              <a:off x="0" y="-38100"/>
              <a:ext cx="4066099" cy="231932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57350" y="1028700"/>
            <a:ext cx="14973300" cy="8229600"/>
          </a:xfrm>
          <a:custGeom>
            <a:avLst/>
            <a:gdLst/>
            <a:ahLst/>
            <a:cxnLst/>
            <a:rect l="l" t="t" r="r" b="b"/>
            <a:pathLst>
              <a:path w="14973300" h="8229600">
                <a:moveTo>
                  <a:pt x="0" y="0"/>
                </a:moveTo>
                <a:lnTo>
                  <a:pt x="14973300" y="0"/>
                </a:lnTo>
                <a:lnTo>
                  <a:pt x="14973300" y="8229600"/>
                </a:lnTo>
                <a:lnTo>
                  <a:pt x="0" y="8229600"/>
                </a:lnTo>
                <a:lnTo>
                  <a:pt x="0" y="0"/>
                </a:lnTo>
                <a:close/>
              </a:path>
            </a:pathLst>
          </a:custGeom>
          <a:blipFill>
            <a:blip r:embed="rId3"/>
            <a:stretch>
              <a:fillRect b="-9166"/>
            </a:stretch>
          </a:blipFill>
        </p:spPr>
      </p:sp>
      <p:sp>
        <p:nvSpPr>
          <p:cNvPr id="7" name="Freeform 7"/>
          <p:cNvSpPr/>
          <p:nvPr/>
        </p:nvSpPr>
        <p:spPr>
          <a:xfrm>
            <a:off x="1028700" y="1138573"/>
            <a:ext cx="1004872" cy="8009853"/>
          </a:xfrm>
          <a:custGeom>
            <a:avLst/>
            <a:gdLst/>
            <a:ahLst/>
            <a:cxnLst/>
            <a:rect l="l" t="t" r="r" b="b"/>
            <a:pathLst>
              <a:path w="1004872" h="8009853">
                <a:moveTo>
                  <a:pt x="0" y="0"/>
                </a:moveTo>
                <a:lnTo>
                  <a:pt x="1004872" y="0"/>
                </a:lnTo>
                <a:lnTo>
                  <a:pt x="1004872" y="8009854"/>
                </a:lnTo>
                <a:lnTo>
                  <a:pt x="0" y="80098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7">
            <a:extLst>
              <a:ext uri="{FF2B5EF4-FFF2-40B4-BE49-F238E27FC236}">
                <a16:creationId xmlns:a16="http://schemas.microsoft.com/office/drawing/2014/main" id="{2AA4069A-70A2-B8B0-072E-BA6CE20E1573}"/>
              </a:ext>
            </a:extLst>
          </p:cNvPr>
          <p:cNvSpPr txBox="1"/>
          <p:nvPr/>
        </p:nvSpPr>
        <p:spPr>
          <a:xfrm>
            <a:off x="2667000" y="1714500"/>
            <a:ext cx="11887200" cy="7848302"/>
          </a:xfrm>
          <a:prstGeom prst="rect">
            <a:avLst/>
          </a:prstGeom>
          <a:noFill/>
        </p:spPr>
        <p:txBody>
          <a:bodyPr wrap="square" rtlCol="0">
            <a:spAutoFit/>
          </a:bodyPr>
          <a:lstStyle/>
          <a:p>
            <a:pPr algn="ctr"/>
            <a:r>
              <a:rPr lang="en-US" sz="4400" b="1" u="sng" dirty="0">
                <a:solidFill>
                  <a:schemeClr val="bg1"/>
                </a:solidFill>
              </a:rPr>
              <a:t>SUMMARY</a:t>
            </a:r>
          </a:p>
          <a:p>
            <a:pPr marL="571500" indent="-571500">
              <a:buFont typeface="Wingdings" panose="05000000000000000000" pitchFamily="2" charset="2"/>
              <a:buChar char="q"/>
            </a:pPr>
            <a:r>
              <a:rPr lang="en-US" sz="3600" dirty="0">
                <a:solidFill>
                  <a:schemeClr val="bg1"/>
                </a:solidFill>
              </a:rPr>
              <a:t>Our objective is to enhance the learning experience by making it more engaging and interactive for students, thereby increasing their willingness to learn.</a:t>
            </a:r>
          </a:p>
          <a:p>
            <a:endParaRPr lang="en-US" sz="3600" dirty="0">
              <a:solidFill>
                <a:schemeClr val="bg1"/>
              </a:solidFill>
            </a:endParaRPr>
          </a:p>
          <a:p>
            <a:pPr marL="571500" indent="-571500">
              <a:buFont typeface="Wingdings" panose="05000000000000000000" pitchFamily="2" charset="2"/>
              <a:buChar char="q"/>
            </a:pPr>
            <a:r>
              <a:rPr lang="en-US" sz="3600" dirty="0">
                <a:solidFill>
                  <a:schemeClr val="bg1"/>
                </a:solidFill>
              </a:rPr>
              <a:t>We aim to spark curiosity and empower students to embark on self-directed learning adventures, weaving fun, excitement, and innovation into every educational moment.</a:t>
            </a:r>
          </a:p>
          <a:p>
            <a:endParaRPr lang="en-IN" sz="3600" dirty="0">
              <a:solidFill>
                <a:schemeClr val="bg1"/>
              </a:solidFill>
            </a:endParaRPr>
          </a:p>
          <a:p>
            <a:pPr marL="285750" indent="-285750">
              <a:buFont typeface="Wingdings" panose="05000000000000000000" pitchFamily="2" charset="2"/>
              <a:buChar char="q"/>
            </a:pPr>
            <a:r>
              <a:rPr lang="en-US" sz="3600" dirty="0">
                <a:solidFill>
                  <a:schemeClr val="bg1"/>
                </a:solidFill>
              </a:rPr>
              <a:t> Therefore, we propose the integration of quizzes, a leadership board, a chat bot, a chat box and community chat. We firmly believe that these additions will represent a significant step toward achieving our goals.</a:t>
            </a:r>
          </a:p>
          <a:p>
            <a:endParaRPr lang="en-IN" sz="2800"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1653</TotalTime>
  <Words>895</Words>
  <Application>Microsoft Office PowerPoint</Application>
  <PresentationFormat>Custom</PresentationFormat>
  <Paragraphs>36</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Garamond</vt:lpstr>
      <vt:lpstr>Wingdings</vt:lpstr>
      <vt:lpstr>Algerian</vt:lpstr>
      <vt:lpstr>Old English Text MT</vt:lpstr>
      <vt:lpstr>Arial</vt:lpstr>
      <vt:lpstr>Goudy Old Style</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Simple Elegant Creative Portfolio Presentation</dc:title>
  <dc:creator>Akshayasri</dc:creator>
  <cp:lastModifiedBy>Akshayasri Baskar</cp:lastModifiedBy>
  <cp:revision>4</cp:revision>
  <dcterms:created xsi:type="dcterms:W3CDTF">2006-08-16T00:00:00Z</dcterms:created>
  <dcterms:modified xsi:type="dcterms:W3CDTF">2025-03-01T11:18:12Z</dcterms:modified>
  <dc:identifier>DAGd3ORPk8U</dc:identifier>
</cp:coreProperties>
</file>